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256" r:id="rId2"/>
    <p:sldId id="259" r:id="rId3"/>
    <p:sldId id="260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386" r:id="rId28"/>
    <p:sldId id="283" r:id="rId29"/>
    <p:sldId id="286" r:id="rId30"/>
    <p:sldId id="287" r:id="rId31"/>
    <p:sldId id="290" r:id="rId32"/>
    <p:sldId id="388" r:id="rId33"/>
    <p:sldId id="291" r:id="rId34"/>
    <p:sldId id="292" r:id="rId35"/>
    <p:sldId id="293" r:id="rId36"/>
    <p:sldId id="389" r:id="rId37"/>
    <p:sldId id="294" r:id="rId38"/>
    <p:sldId id="295" r:id="rId39"/>
    <p:sldId id="296" r:id="rId40"/>
    <p:sldId id="297" r:id="rId41"/>
    <p:sldId id="298" r:id="rId42"/>
    <p:sldId id="299" r:id="rId43"/>
    <p:sldId id="387" r:id="rId44"/>
    <p:sldId id="300" r:id="rId45"/>
    <p:sldId id="301" r:id="rId46"/>
    <p:sldId id="302" r:id="rId47"/>
    <p:sldId id="303" r:id="rId48"/>
    <p:sldId id="304" r:id="rId49"/>
    <p:sldId id="308" r:id="rId50"/>
    <p:sldId id="309" r:id="rId51"/>
    <p:sldId id="311" r:id="rId52"/>
    <p:sldId id="312" r:id="rId53"/>
    <p:sldId id="313" r:id="rId54"/>
    <p:sldId id="314" r:id="rId55"/>
    <p:sldId id="390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9" r:id="rId70"/>
    <p:sldId id="331" r:id="rId71"/>
    <p:sldId id="332" r:id="rId72"/>
    <p:sldId id="333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91" r:id="rId94"/>
    <p:sldId id="357" r:id="rId95"/>
    <p:sldId id="358" r:id="rId96"/>
    <p:sldId id="359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60" r:id="rId1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3A95"/>
    <a:srgbClr val="993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39"/>
    <p:restoredTop sz="75407"/>
  </p:normalViewPr>
  <p:slideViewPr>
    <p:cSldViewPr snapToGrid="0" snapToObjects="1" showGuides="1">
      <p:cViewPr varScale="1">
        <p:scale>
          <a:sx n="91" d="100"/>
          <a:sy n="91" d="100"/>
        </p:scale>
        <p:origin x="760" y="17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notesMaster" Target="notesMasters/notesMaster1.xml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BD487-B43A-E145-84EC-A696C3C28450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4D88B-FE15-9442-B9AF-AB0F3C0A50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99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255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488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0857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234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3894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528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077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661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5631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0356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0875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532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8395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571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852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250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660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4259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11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399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444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467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无发生权事件：对应第一页的</a:t>
            </a:r>
            <a:r>
              <a:rPr kumimoji="1" lang="en-US" altLang="zh-CN" dirty="0" err="1" smtClean="0"/>
              <a:t>Enlogy</a:t>
            </a:r>
            <a:r>
              <a:rPr kumimoji="1" lang="zh-CN" altLang="en-US" dirty="0" smtClean="0"/>
              <a:t>，不知道是不是有问题</a:t>
            </a:r>
          </a:p>
          <a:p>
            <a:r>
              <a:rPr kumimoji="1" lang="zh-CN" altLang="en-US" dirty="0" smtClean="0"/>
              <a:t>可递信息元件</a:t>
            </a:r>
            <a:r>
              <a:rPr kumimoji="1" lang="zh-CN" altLang="en-US" baseline="0" dirty="0" smtClean="0"/>
              <a:t> 可递是否有问题 第一页。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2428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P37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22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P37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863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P37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604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P38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19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995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P40-41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691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P40-41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92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976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P42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5943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P42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484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666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P43.</a:t>
            </a:r>
            <a:r>
              <a:rPr lang="en-US" baseline="0" dirty="0" smtClean="0"/>
              <a:t> </a:t>
            </a:r>
            <a:r>
              <a:rPr lang="zh-CN" altLang="en-US" baseline="0" dirty="0" smtClean="0"/>
              <a:t>“容量出数”？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108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P43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360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P43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3166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P44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922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P44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735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P45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0676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p46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0429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P46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911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P46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0785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P47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985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9074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P47,48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91848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51485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5793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3549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114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881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491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917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22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D88B-FE15-9442-B9AF-AB0F3C0A50C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37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5007849"/>
            <a:ext cx="10058400" cy="1348501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auto">
          <a:xfrm>
            <a:off x="0" y="-9525"/>
            <a:ext cx="12192000" cy="99060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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2" charset="-122"/>
            </a:endParaRPr>
          </a:p>
        </p:txBody>
      </p:sp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914400" y="3657600"/>
            <a:ext cx="10363200" cy="762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rgbClr val="973A95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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617" y="5063857"/>
            <a:ext cx="3477491" cy="115940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9"/>
            <a:ext cx="5500255" cy="1687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1747838"/>
            <a:ext cx="10363200" cy="1909762"/>
          </a:xfrm>
        </p:spPr>
        <p:txBody>
          <a:bodyPr anchor="b"/>
          <a:lstStyle>
            <a:lvl1pPr algn="ctr">
              <a:defRPr sz="6000" b="1" i="0">
                <a:solidFill>
                  <a:schemeClr val="tx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4400" y="3742532"/>
            <a:ext cx="10363200" cy="1510506"/>
          </a:xfrm>
        </p:spPr>
        <p:txBody>
          <a:bodyPr/>
          <a:lstStyle>
            <a:lvl1pPr marL="0" indent="0" algn="ctr">
              <a:buNone/>
              <a:defRPr sz="2400" b="0" i="0"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-131618" y="1688220"/>
            <a:ext cx="12455235" cy="3505200"/>
          </a:xfrm>
          <a:prstGeom prst="rect">
            <a:avLst/>
          </a:prstGeom>
          <a:pattFill prst="pct30">
            <a:fgClr>
              <a:srgbClr val="800080">
                <a:alpha val="20000"/>
              </a:srgbClr>
            </a:fgClr>
            <a:bgClr>
              <a:srgbClr val="FFFFFF">
                <a:alpha val="20000"/>
              </a:srgbClr>
            </a:bgClr>
          </a:pattFill>
          <a:ln w="28575">
            <a:solidFill>
              <a:srgbClr val="9938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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684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65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69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44533" y="0"/>
            <a:ext cx="3047467" cy="981076"/>
          </a:xfrm>
        </p:spPr>
        <p:txBody>
          <a:bodyPr/>
          <a:lstStyle>
            <a:lvl1pPr algn="r">
              <a:defRPr/>
            </a:lvl1pPr>
          </a:lstStyle>
          <a:p>
            <a:r>
              <a:rPr kumimoji="1" lang="zh-CN" altLang="en-US" dirty="0" smtClean="0"/>
              <a:t>小标题设置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>
              <a:defRPr b="0" i="0">
                <a:latin typeface="Lantinghei SC Extralight" charset="-122"/>
                <a:ea typeface="Lantinghei SC Extralight" charset="-122"/>
                <a:cs typeface="Lantinghei SC Extralight" charset="-122"/>
              </a:defRPr>
            </a:lvl2pPr>
            <a:lvl3pPr>
              <a:defRPr b="0" i="0">
                <a:latin typeface="Lantinghei SC Extralight" charset="-122"/>
                <a:ea typeface="Lantinghei SC Extralight" charset="-122"/>
                <a:cs typeface="Lantinghei SC Extralight" charset="-122"/>
              </a:defRPr>
            </a:lvl3pPr>
            <a:lvl4pPr>
              <a:defRPr b="0" i="0">
                <a:latin typeface="Lantinghei SC Extralight" charset="-122"/>
                <a:ea typeface="Lantinghei SC Extralight" charset="-122"/>
                <a:cs typeface="Lantinghei SC Extralight" charset="-122"/>
              </a:defRPr>
            </a:lvl4pPr>
            <a:lvl5pPr>
              <a:defRPr b="0" i="0">
                <a:latin typeface="Lantinghei SC Extralight" charset="-122"/>
                <a:ea typeface="Lantinghei SC Extralight" charset="-122"/>
                <a:cs typeface="Lantinghei SC Extralight" charset="-122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686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75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34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66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750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28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7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55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-9525"/>
            <a:ext cx="12192000" cy="990600"/>
          </a:xfrm>
          <a:prstGeom prst="rect">
            <a:avLst/>
          </a:prstGeom>
          <a:solidFill>
            <a:srgbClr val="973A95"/>
          </a:solidFill>
          <a:ln w="762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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黑体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7764" y="0"/>
            <a:ext cx="7502236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8FBCB-D1D2-AC4C-9861-9A487B1E9384}" type="datetimeFigureOut">
              <a:rPr kumimoji="1" lang="zh-CN" altLang="en-US" smtClean="0"/>
              <a:t>2017/5/6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DF39C-F7B2-274F-AF0E-AE9E04D5C0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268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iti SC Light" charset="-122"/>
          <a:ea typeface="Heiti SC Light" charset="-122"/>
          <a:cs typeface="Heiti SC Light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8" Type="http://schemas.openxmlformats.org/officeDocument/2006/relationships/image" Target="../media/image163.png"/><Relationship Id="rId19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49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0.png"/><Relationship Id="rId3" Type="http://schemas.openxmlformats.org/officeDocument/2006/relationships/image" Target="../media/image1510.png"/></Relationships>
</file>

<file path=ppt/slides/_rels/slide10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10.png"/><Relationship Id="rId12" Type="http://schemas.openxmlformats.org/officeDocument/2006/relationships/image" Target="../media/image1620.png"/><Relationship Id="rId13" Type="http://schemas.openxmlformats.org/officeDocument/2006/relationships/image" Target="../media/image1630.png"/><Relationship Id="rId14" Type="http://schemas.openxmlformats.org/officeDocument/2006/relationships/image" Target="../media/image1640.png"/><Relationship Id="rId15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0.png"/><Relationship Id="rId3" Type="http://schemas.openxmlformats.org/officeDocument/2006/relationships/image" Target="../media/image1530.png"/><Relationship Id="rId4" Type="http://schemas.openxmlformats.org/officeDocument/2006/relationships/image" Target="../media/image1540.png"/><Relationship Id="rId5" Type="http://schemas.openxmlformats.org/officeDocument/2006/relationships/image" Target="../media/image1550.png"/><Relationship Id="rId6" Type="http://schemas.openxmlformats.org/officeDocument/2006/relationships/image" Target="../media/image1560.png"/><Relationship Id="rId7" Type="http://schemas.openxmlformats.org/officeDocument/2006/relationships/image" Target="../media/image1570.png"/><Relationship Id="rId8" Type="http://schemas.openxmlformats.org/officeDocument/2006/relationships/image" Target="../media/image1580.png"/><Relationship Id="rId9" Type="http://schemas.openxmlformats.org/officeDocument/2006/relationships/image" Target="../media/image1590.png"/><Relationship Id="rId10" Type="http://schemas.openxmlformats.org/officeDocument/2006/relationships/image" Target="../media/image160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1530.png"/><Relationship Id="rId5" Type="http://schemas.openxmlformats.org/officeDocument/2006/relationships/image" Target="../media/image1590.png"/><Relationship Id="rId6" Type="http://schemas.openxmlformats.org/officeDocument/2006/relationships/image" Target="../media/image170.png"/><Relationship Id="rId7" Type="http://schemas.openxmlformats.org/officeDocument/2006/relationships/image" Target="../media/image1560.png"/><Relationship Id="rId8" Type="http://schemas.openxmlformats.org/officeDocument/2006/relationships/image" Target="../media/image1610.png"/><Relationship Id="rId9" Type="http://schemas.openxmlformats.org/officeDocument/2006/relationships/image" Target="../media/image171.png"/><Relationship Id="rId10" Type="http://schemas.openxmlformats.org/officeDocument/2006/relationships/image" Target="../media/image15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0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3.png"/><Relationship Id="rId12" Type="http://schemas.openxmlformats.org/officeDocument/2006/relationships/image" Target="../media/image641.png"/><Relationship Id="rId13" Type="http://schemas.openxmlformats.org/officeDocument/2006/relationships/image" Target="../media/image6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0.png"/><Relationship Id="rId3" Type="http://schemas.openxmlformats.org/officeDocument/2006/relationships/image" Target="../media/image550.png"/><Relationship Id="rId4" Type="http://schemas.openxmlformats.org/officeDocument/2006/relationships/image" Target="../media/image560.png"/><Relationship Id="rId5" Type="http://schemas.openxmlformats.org/officeDocument/2006/relationships/image" Target="../media/image570.png"/><Relationship Id="rId6" Type="http://schemas.openxmlformats.org/officeDocument/2006/relationships/image" Target="../media/image580.png"/><Relationship Id="rId7" Type="http://schemas.openxmlformats.org/officeDocument/2006/relationships/image" Target="../media/image590.png"/><Relationship Id="rId8" Type="http://schemas.openxmlformats.org/officeDocument/2006/relationships/image" Target="../media/image600.png"/><Relationship Id="rId9" Type="http://schemas.openxmlformats.org/officeDocument/2006/relationships/image" Target="../media/image611.png"/><Relationship Id="rId10" Type="http://schemas.openxmlformats.org/officeDocument/2006/relationships/image" Target="../media/image620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0.png"/><Relationship Id="rId20" Type="http://schemas.openxmlformats.org/officeDocument/2006/relationships/image" Target="../media/image830.png"/><Relationship Id="rId10" Type="http://schemas.openxmlformats.org/officeDocument/2006/relationships/image" Target="../media/image730.png"/><Relationship Id="rId11" Type="http://schemas.openxmlformats.org/officeDocument/2006/relationships/image" Target="../media/image740.png"/><Relationship Id="rId12" Type="http://schemas.openxmlformats.org/officeDocument/2006/relationships/image" Target="../media/image750.png"/><Relationship Id="rId13" Type="http://schemas.openxmlformats.org/officeDocument/2006/relationships/image" Target="../media/image760.png"/><Relationship Id="rId14" Type="http://schemas.openxmlformats.org/officeDocument/2006/relationships/image" Target="../media/image770.png"/><Relationship Id="rId15" Type="http://schemas.openxmlformats.org/officeDocument/2006/relationships/image" Target="../media/image780.png"/><Relationship Id="rId16" Type="http://schemas.openxmlformats.org/officeDocument/2006/relationships/image" Target="../media/image790.png"/><Relationship Id="rId17" Type="http://schemas.openxmlformats.org/officeDocument/2006/relationships/image" Target="../media/image800.png"/><Relationship Id="rId18" Type="http://schemas.openxmlformats.org/officeDocument/2006/relationships/image" Target="../media/image810.png"/><Relationship Id="rId19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3" Type="http://schemas.openxmlformats.org/officeDocument/2006/relationships/image" Target="../media/image660.png"/><Relationship Id="rId4" Type="http://schemas.openxmlformats.org/officeDocument/2006/relationships/image" Target="../media/image670.png"/><Relationship Id="rId5" Type="http://schemas.openxmlformats.org/officeDocument/2006/relationships/image" Target="../media/image680.png"/><Relationship Id="rId6" Type="http://schemas.openxmlformats.org/officeDocument/2006/relationships/image" Target="../media/image691.png"/><Relationship Id="rId7" Type="http://schemas.openxmlformats.org/officeDocument/2006/relationships/image" Target="../media/image700.png"/><Relationship Id="rId8" Type="http://schemas.openxmlformats.org/officeDocument/2006/relationships/image" Target="../media/image7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0.png"/><Relationship Id="rId12" Type="http://schemas.openxmlformats.org/officeDocument/2006/relationships/image" Target="../media/image500.png"/><Relationship Id="rId13" Type="http://schemas.openxmlformats.org/officeDocument/2006/relationships/image" Target="../media/image510.png"/><Relationship Id="rId14" Type="http://schemas.openxmlformats.org/officeDocument/2006/relationships/image" Target="../media/image520.png"/><Relationship Id="rId15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412.png"/><Relationship Id="rId4" Type="http://schemas.openxmlformats.org/officeDocument/2006/relationships/image" Target="../media/image421.png"/><Relationship Id="rId5" Type="http://schemas.openxmlformats.org/officeDocument/2006/relationships/image" Target="../media/image431.png"/><Relationship Id="rId6" Type="http://schemas.openxmlformats.org/officeDocument/2006/relationships/image" Target="../media/image441.png"/><Relationship Id="rId7" Type="http://schemas.openxmlformats.org/officeDocument/2006/relationships/image" Target="../media/image450.png"/><Relationship Id="rId8" Type="http://schemas.openxmlformats.org/officeDocument/2006/relationships/image" Target="../media/image460.png"/><Relationship Id="rId9" Type="http://schemas.openxmlformats.org/officeDocument/2006/relationships/image" Target="../media/image470.png"/><Relationship Id="rId10" Type="http://schemas.openxmlformats.org/officeDocument/2006/relationships/image" Target="../media/image48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4" Type="http://schemas.openxmlformats.org/officeDocument/2006/relationships/image" Target="../media/image890.png"/><Relationship Id="rId5" Type="http://schemas.openxmlformats.org/officeDocument/2006/relationships/image" Target="../media/image900.png"/><Relationship Id="rId6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4" Type="http://schemas.openxmlformats.org/officeDocument/2006/relationships/image" Target="../media/image1010.png"/><Relationship Id="rId5" Type="http://schemas.openxmlformats.org/officeDocument/2006/relationships/image" Target="../media/image1020.png"/><Relationship Id="rId6" Type="http://schemas.openxmlformats.org/officeDocument/2006/relationships/image" Target="../media/image1030.png"/><Relationship Id="rId7" Type="http://schemas.openxmlformats.org/officeDocument/2006/relationships/image" Target="../media/image1040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8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1.png"/><Relationship Id="rId3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60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94.png"/><Relationship Id="rId8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6" Type="http://schemas.openxmlformats.org/officeDocument/2006/relationships/image" Target="../media/image420.png"/><Relationship Id="rId7" Type="http://schemas.openxmlformats.org/officeDocument/2006/relationships/image" Target="../media/image430.png"/><Relationship Id="rId8" Type="http://schemas.openxmlformats.org/officeDocument/2006/relationships/image" Target="../media/image440.png"/><Relationship Id="rId9" Type="http://schemas.openxmlformats.org/officeDocument/2006/relationships/image" Target="../media/image451.png"/><Relationship Id="rId10" Type="http://schemas.openxmlformats.org/officeDocument/2006/relationships/image" Target="../media/image461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Relationship Id="rId10" Type="http://schemas.openxmlformats.org/officeDocument/2006/relationships/image" Target="NULL"/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4.png"/><Relationship Id="rId12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0.png"/></Relationships>
</file>

<file path=ppt/slides/_rels/slide94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42.png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Relationship Id="rId11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8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网：模型 理论 应用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袁崇义</a:t>
            </a:r>
          </a:p>
          <a:p>
            <a:r>
              <a:rPr kumimoji="1" lang="en-US" altLang="zh-CN" dirty="0" smtClean="0"/>
              <a:t>2017/03/28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41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11072" y="-29497"/>
            <a:ext cx="1980928" cy="981076"/>
          </a:xfrm>
        </p:spPr>
        <p:txBody>
          <a:bodyPr/>
          <a:lstStyle/>
          <a:p>
            <a:r>
              <a:rPr kumimoji="1" lang="zh-CN" altLang="en-US" dirty="0" smtClean="0"/>
              <a:t>有</a:t>
            </a:r>
            <a:r>
              <a:rPr kumimoji="1" lang="zh-CN" altLang="en-US" smtClean="0"/>
              <a:t>向网</a:t>
            </a:r>
            <a:endParaRPr kumimoji="1" lang="zh-CN" altLang="en-US" dirty="0"/>
          </a:p>
        </p:txBody>
      </p:sp>
      <p:grpSp>
        <p:nvGrpSpPr>
          <p:cNvPr id="4" name="组合 54"/>
          <p:cNvGrpSpPr/>
          <p:nvPr/>
        </p:nvGrpSpPr>
        <p:grpSpPr>
          <a:xfrm>
            <a:off x="3466380" y="1645412"/>
            <a:ext cx="5259239" cy="4711763"/>
            <a:chOff x="5573861" y="1339422"/>
            <a:chExt cx="5259239" cy="4711763"/>
          </a:xfrm>
        </p:grpSpPr>
        <p:sp>
          <p:nvSpPr>
            <p:cNvPr id="5" name="文本框 4"/>
            <p:cNvSpPr txBox="1"/>
            <p:nvPr/>
          </p:nvSpPr>
          <p:spPr>
            <a:xfrm>
              <a:off x="9477875" y="1339423"/>
              <a:ext cx="230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Book Antiqua" panose="0204060205030503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Book Antiqua" panose="020406020503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6357200" y="192924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12994" y="1929240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9468788" y="192952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57200" y="3429000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468788" y="3429000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9468788" y="4923527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33575" y="4920245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357200" y="4924961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71"/>
            <p:cNvCxnSpPr/>
            <p:nvPr/>
          </p:nvCxnSpPr>
          <p:spPr>
            <a:xfrm flipV="1">
              <a:off x="6587600" y="2390040"/>
              <a:ext cx="0" cy="10389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73"/>
            <p:cNvCxnSpPr/>
            <p:nvPr/>
          </p:nvCxnSpPr>
          <p:spPr>
            <a:xfrm flipV="1">
              <a:off x="6587600" y="3889800"/>
              <a:ext cx="0" cy="10351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74"/>
            <p:cNvCxnSpPr/>
            <p:nvPr/>
          </p:nvCxnSpPr>
          <p:spPr>
            <a:xfrm>
              <a:off x="9699188" y="3889800"/>
              <a:ext cx="0" cy="103372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76"/>
            <p:cNvCxnSpPr/>
            <p:nvPr/>
          </p:nvCxnSpPr>
          <p:spPr>
            <a:xfrm>
              <a:off x="9699188" y="2390325"/>
              <a:ext cx="0" cy="10386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78"/>
            <p:cNvCxnSpPr/>
            <p:nvPr/>
          </p:nvCxnSpPr>
          <p:spPr>
            <a:xfrm flipH="1">
              <a:off x="6818000" y="5150645"/>
              <a:ext cx="1115575" cy="4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81"/>
            <p:cNvCxnSpPr/>
            <p:nvPr/>
          </p:nvCxnSpPr>
          <p:spPr>
            <a:xfrm flipH="1" flipV="1">
              <a:off x="8394375" y="5150645"/>
              <a:ext cx="1074413" cy="32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85"/>
            <p:cNvCxnSpPr/>
            <p:nvPr/>
          </p:nvCxnSpPr>
          <p:spPr>
            <a:xfrm>
              <a:off x="6818000" y="2159640"/>
              <a:ext cx="10949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88"/>
            <p:cNvCxnSpPr/>
            <p:nvPr/>
          </p:nvCxnSpPr>
          <p:spPr>
            <a:xfrm>
              <a:off x="8373794" y="2159640"/>
              <a:ext cx="1094994" cy="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821978" y="1339422"/>
              <a:ext cx="607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Book Antiqua" panose="02040602050305030304" pitchFamily="18" charset="0"/>
                  <a:cs typeface="Times New Roman" panose="02020603050405020304" pitchFamily="18" charset="0"/>
                </a:rPr>
                <a:t>cx</a:t>
              </a:r>
              <a:endParaRPr lang="zh-CN" altLang="en-US" dirty="0">
                <a:latin typeface="Book Antiqua" panose="020406020503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374966" y="1380889"/>
              <a:ext cx="443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Book Antiqua" panose="0204060205030503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dirty="0">
                <a:latin typeface="Book Antiqua" panose="020406020503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154260" y="3349047"/>
              <a:ext cx="678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 smtClean="0">
                  <a:latin typeface="Book Antiqua" panose="02040602050305030304" pitchFamily="18" charset="0"/>
                  <a:cs typeface="Times New Roman" panose="02020603050405020304" pitchFamily="18" charset="0"/>
                </a:rPr>
                <a:t>xq</a:t>
              </a:r>
              <a:endParaRPr lang="zh-CN" altLang="en-US" dirty="0">
                <a:latin typeface="Book Antiqua" panose="020406020503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534021" y="5399387"/>
              <a:ext cx="330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Book Antiqua" panose="02040602050305030304" pitchFamily="18" charset="0"/>
                  <a:cs typeface="Times New Roman" panose="02020603050405020304" pitchFamily="18" charset="0"/>
                </a:rPr>
                <a:t>q</a:t>
              </a:r>
              <a:endParaRPr lang="zh-CN" altLang="en-US" dirty="0">
                <a:latin typeface="Book Antiqua" panose="020406020503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74681" y="5460456"/>
              <a:ext cx="738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 smtClean="0">
                  <a:latin typeface="Book Antiqua" panose="02040602050305030304" pitchFamily="18" charset="0"/>
                  <a:cs typeface="Times New Roman" panose="02020603050405020304" pitchFamily="18" charset="0"/>
                </a:rPr>
                <a:t>qd</a:t>
              </a:r>
              <a:endParaRPr lang="zh-CN" altLang="en-US" dirty="0">
                <a:latin typeface="Book Antiqua" panose="020406020503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402933" y="5466410"/>
              <a:ext cx="631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Book Antiqua" panose="0204060205030503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dirty="0">
                <a:latin typeface="Book Antiqua" panose="020406020503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3861" y="3367012"/>
              <a:ext cx="6312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Book Antiqua" panose="02040602050305030304" pitchFamily="18" charset="0"/>
                  <a:cs typeface="Times New Roman" panose="02020603050405020304" pitchFamily="18" charset="0"/>
                </a:rPr>
                <a:t>dc</a:t>
              </a:r>
              <a:endParaRPr lang="zh-CN" altLang="en-US" dirty="0">
                <a:latin typeface="Book Antiqua" panose="0204060205030503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980928" y="3655037"/>
                <a:ext cx="973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928" y="3655037"/>
                <a:ext cx="973391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4583" b="-3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4306529" y="47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3" name="标题 1"/>
          <p:cNvSpPr txBox="1">
            <a:spLocks/>
          </p:cNvSpPr>
          <p:nvPr/>
        </p:nvSpPr>
        <p:spPr>
          <a:xfrm>
            <a:off x="0" y="0"/>
            <a:ext cx="37165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0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026236" cy="981076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可</a:t>
            </a:r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达树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96361" y="1115015"/>
                <a:ext cx="71763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无穷的可达树：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可以发生任意多次</a:t>
                </a:r>
                <a:endParaRPr lang="zh-CN" altLang="en-US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61" y="1115015"/>
                <a:ext cx="7176349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209"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722811" y="2046411"/>
                <a:ext cx="18488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=(1, 0, 0)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811" y="2046411"/>
                <a:ext cx="184883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300" r="-5611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endCxn id="24" idx="0"/>
          </p:cNvCxnSpPr>
          <p:nvPr/>
        </p:nvCxnSpPr>
        <p:spPr>
          <a:xfrm>
            <a:off x="8819016" y="2661493"/>
            <a:ext cx="816331" cy="591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23" idx="0"/>
          </p:cNvCxnSpPr>
          <p:nvPr/>
        </p:nvCxnSpPr>
        <p:spPr>
          <a:xfrm flipH="1">
            <a:off x="7840247" y="2589005"/>
            <a:ext cx="447373" cy="609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7811813" y="2491745"/>
                <a:ext cx="242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13" y="2491745"/>
                <a:ext cx="24237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2750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9138126" y="2462562"/>
                <a:ext cx="247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126" y="2462562"/>
                <a:ext cx="2479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7308851" y="3198037"/>
                <a:ext cx="1062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(1, 0, 1)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851" y="3198037"/>
                <a:ext cx="106279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45" r="-977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9103951" y="3252673"/>
                <a:ext cx="1062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(0, 1, 0)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951" y="3252673"/>
                <a:ext cx="106279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714" r="-971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>
            <a:endCxn id="28" idx="0"/>
          </p:cNvCxnSpPr>
          <p:nvPr/>
        </p:nvCxnSpPr>
        <p:spPr>
          <a:xfrm flipH="1">
            <a:off x="7053143" y="3610373"/>
            <a:ext cx="518828" cy="575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9" idx="0"/>
          </p:cNvCxnSpPr>
          <p:nvPr/>
        </p:nvCxnSpPr>
        <p:spPr>
          <a:xfrm>
            <a:off x="7957312" y="3619372"/>
            <a:ext cx="763907" cy="5607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6521747" y="4185509"/>
                <a:ext cx="1062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(1, 0, 2)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747" y="4185509"/>
                <a:ext cx="106279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345" r="-977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8189823" y="4180124"/>
                <a:ext cx="1062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(0, 1, 1)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823" y="4180124"/>
                <a:ext cx="10627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714" r="-971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096361" y="5433395"/>
                <a:ext cx="84191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若无无穷分枝，可达树节点即为 </a:t>
                </a:r>
                <a14:m>
                  <m:oMath xmlns:m="http://schemas.openxmlformats.org/officeDocument/2006/math"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[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0</m:t>
                        </m:r>
                      </m:sub>
                    </m:sSub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</m:t>
                    </m:r>
                  </m:oMath>
                </a14:m>
                <a:endParaRPr lang="zh-CN" altLang="en-US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61" y="5433395"/>
                <a:ext cx="8419114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1883"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7074899" y="3555763"/>
                <a:ext cx="242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899" y="3555763"/>
                <a:ext cx="24237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30769" r="-3076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8335447" y="3565013"/>
                <a:ext cx="247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447" y="3565013"/>
                <a:ext cx="247953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4634" r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/>
              <p:cNvSpPr/>
              <p:nvPr/>
            </p:nvSpPr>
            <p:spPr>
              <a:xfrm>
                <a:off x="6148973" y="4543235"/>
                <a:ext cx="111345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⋰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73" y="4543235"/>
                <a:ext cx="1113455" cy="76944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  <p:sp>
        <p:nvSpPr>
          <p:cNvPr id="22" name="椭圆 21"/>
          <p:cNvSpPr/>
          <p:nvPr/>
        </p:nvSpPr>
        <p:spPr>
          <a:xfrm>
            <a:off x="2052164" y="2099863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5" name="直接箭头连接符 153"/>
          <p:cNvCxnSpPr/>
          <p:nvPr/>
        </p:nvCxnSpPr>
        <p:spPr>
          <a:xfrm>
            <a:off x="2512964" y="2330263"/>
            <a:ext cx="6476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160611" y="2099863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077940" y="3445227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197451" y="2257687"/>
            <a:ext cx="116645" cy="11664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263223" y="2093597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7" name="直接箭头连接符 159"/>
          <p:cNvCxnSpPr/>
          <p:nvPr/>
        </p:nvCxnSpPr>
        <p:spPr>
          <a:xfrm flipV="1">
            <a:off x="3621411" y="2323997"/>
            <a:ext cx="641812" cy="62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3649190" y="3432254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40" name="直接箭头连接符 161"/>
          <p:cNvCxnSpPr/>
          <p:nvPr/>
        </p:nvCxnSpPr>
        <p:spPr>
          <a:xfrm flipV="1">
            <a:off x="2538740" y="3662654"/>
            <a:ext cx="1110450" cy="12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1846750" y="4494939"/>
                <a:ext cx="27781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=(1, 0, 0)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750" y="4494939"/>
                <a:ext cx="2778133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弧形 163"/>
          <p:cNvSpPr/>
          <p:nvPr/>
        </p:nvSpPr>
        <p:spPr>
          <a:xfrm rot="4512398">
            <a:off x="1690536" y="2617774"/>
            <a:ext cx="1097044" cy="642348"/>
          </a:xfrm>
          <a:prstGeom prst="arc">
            <a:avLst>
              <a:gd name="adj1" fmla="val 12968070"/>
              <a:gd name="adj2" fmla="val 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14"/>
              <p:cNvSpPr txBox="1"/>
              <p:nvPr/>
            </p:nvSpPr>
            <p:spPr>
              <a:xfrm>
                <a:off x="2000380" y="1612298"/>
                <a:ext cx="396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3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380" y="1612298"/>
                <a:ext cx="396968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14"/>
              <p:cNvSpPr txBox="1"/>
              <p:nvPr/>
            </p:nvSpPr>
            <p:spPr>
              <a:xfrm>
                <a:off x="3150813" y="1662710"/>
                <a:ext cx="2909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4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813" y="1662710"/>
                <a:ext cx="290912" cy="43088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/>
              <p:cNvSpPr txBox="1"/>
              <p:nvPr/>
            </p:nvSpPr>
            <p:spPr>
              <a:xfrm>
                <a:off x="4150681" y="1588223"/>
                <a:ext cx="405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681" y="1588223"/>
                <a:ext cx="405239" cy="43088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14"/>
              <p:cNvSpPr txBox="1"/>
              <p:nvPr/>
            </p:nvSpPr>
            <p:spPr>
              <a:xfrm>
                <a:off x="3676971" y="2922707"/>
                <a:ext cx="405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6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971" y="2922707"/>
                <a:ext cx="405239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14"/>
              <p:cNvSpPr txBox="1"/>
              <p:nvPr/>
            </p:nvSpPr>
            <p:spPr>
              <a:xfrm>
                <a:off x="1619134" y="3274393"/>
                <a:ext cx="2836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134" y="3274393"/>
                <a:ext cx="283604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弧形 22"/>
          <p:cNvSpPr/>
          <p:nvPr/>
        </p:nvSpPr>
        <p:spPr>
          <a:xfrm rot="15787007">
            <a:off x="1822245" y="2769343"/>
            <a:ext cx="1074473" cy="625343"/>
          </a:xfrm>
          <a:prstGeom prst="arc">
            <a:avLst>
              <a:gd name="adj1" fmla="val 12968070"/>
              <a:gd name="adj2" fmla="val 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53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026236" cy="981076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覆盖树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5748" y="1398919"/>
            <a:ext cx="642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覆盖树算法：为无穷分枝“剪枝”</a:t>
            </a:r>
            <a:endParaRPr lang="zh-CN" altLang="en-US" sz="3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894301" y="2339982"/>
                <a:ext cx="95071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≤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 如果</a:t>
                </a:r>
                <a14:m>
                  <m:oMath xmlns:m="http://schemas.openxmlformats.org/officeDocument/2006/math">
                    <m:r>
                      <a:rPr lang="zh-CN" altLang="en-US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s</m:t>
                    </m:r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S</m:t>
                    </m:r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: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e>
                    </m:d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≤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e>
                    </m:d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,  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覆盖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01" y="2339982"/>
                <a:ext cx="9507124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894301" y="3218445"/>
                <a:ext cx="105380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&lt;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 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≤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∧</m:t>
                    </m:r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∃</m:t>
                    </m:r>
                    <m:r>
                      <m:rPr>
                        <m:sty m:val="p"/>
                      </m:rP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s</m:t>
                    </m:r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S</m:t>
                    </m:r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: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e>
                    </m:d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&lt;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e>
                    </m:d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</m:oMath>
                </a14:m>
                <a:endParaRPr lang="zh-CN" altLang="en-US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01" y="3218445"/>
                <a:ext cx="10538021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dirty="0" smtClean="0"/>
              <a:t>Petri</a:t>
            </a:r>
            <a:r>
              <a:rPr lang="zh-CN" altLang="en-US" dirty="0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300204" y="1627313"/>
                <a:ext cx="1868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M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=(1, 0, 0)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04" y="1627313"/>
                <a:ext cx="186846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932" t="-3279" r="-5212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>
            <a:endCxn id="11" idx="0"/>
          </p:cNvCxnSpPr>
          <p:nvPr/>
        </p:nvCxnSpPr>
        <p:spPr>
          <a:xfrm>
            <a:off x="6306945" y="2213435"/>
            <a:ext cx="745407" cy="6751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endCxn id="10" idx="0"/>
          </p:cNvCxnSpPr>
          <p:nvPr/>
        </p:nvCxnSpPr>
        <p:spPr>
          <a:xfrm flipH="1">
            <a:off x="5322068" y="2194138"/>
            <a:ext cx="574374" cy="703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448071" y="211002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b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71" y="2110029"/>
                <a:ext cx="25327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6829" r="-2682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657209" y="2171629"/>
                <a:ext cx="2356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a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09" y="2171629"/>
                <a:ext cx="23564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821" r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520599" y="2897719"/>
                <a:ext cx="16029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M</m:t>
                          </m:r>
                        </m:e>
                        <m:sub>
                          <m: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 (1, 0, 1)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599" y="2897719"/>
                <a:ext cx="160293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422" t="-144262" r="-5703" b="-172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512941" y="2888554"/>
                <a:ext cx="1078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(0, 1, 0)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41" y="2888554"/>
                <a:ext cx="107882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475" t="-3333" r="-9605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5717124" y="3322768"/>
            <a:ext cx="853476" cy="5698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439403" y="3872941"/>
                <a:ext cx="1139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(1, 0, ⍵)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403" y="3872941"/>
                <a:ext cx="113973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021" t="-3279" r="-9091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016230" y="3842617"/>
                <a:ext cx="1078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(0, 1, 1)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230" y="3842617"/>
                <a:ext cx="107882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9040" t="-3279" r="-9040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0829" y="3254015"/>
                <a:ext cx="2356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a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829" y="3254015"/>
                <a:ext cx="23564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2821" r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>
            <a:endCxn id="23" idx="0"/>
          </p:cNvCxnSpPr>
          <p:nvPr/>
        </p:nvCxnSpPr>
        <p:spPr>
          <a:xfrm flipH="1">
            <a:off x="4359523" y="4303968"/>
            <a:ext cx="442347" cy="644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22" idx="0"/>
          </p:cNvCxnSpPr>
          <p:nvPr/>
        </p:nvCxnSpPr>
        <p:spPr>
          <a:xfrm>
            <a:off x="5297212" y="4326805"/>
            <a:ext cx="704750" cy="638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391931" y="4274528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b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931" y="4274528"/>
                <a:ext cx="25327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6190" r="-23810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5690445" y="4303968"/>
                <a:ext cx="2356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a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445" y="4303968"/>
                <a:ext cx="23564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821" r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432094" y="4964867"/>
                <a:ext cx="1139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(0, 1, ⍵)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94" y="4964867"/>
                <a:ext cx="113973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8021" t="-3279" r="-9091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3527597" y="4947984"/>
                <a:ext cx="16638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M</m:t>
                          </m:r>
                        </m:e>
                        <m:sub>
                          <m: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 (1, 0, ⍵)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597" y="4947984"/>
                <a:ext cx="166385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297" t="-146667" r="-5495" b="-17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7864049" y="2802526"/>
            <a:ext cx="464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叶节点，无变迁可发生</a:t>
            </a:r>
            <a:endParaRPr lang="zh-CN" altLang="en-US" sz="24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15223" y="3796450"/>
            <a:ext cx="464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叶节点，无变迁可发生</a:t>
            </a:r>
            <a:endParaRPr lang="zh-CN" altLang="en-US" sz="24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81186" y="4855651"/>
            <a:ext cx="464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叶节点，无变迁可发生</a:t>
            </a:r>
            <a:endParaRPr lang="zh-CN" altLang="en-US" sz="24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530481" y="3351547"/>
                <a:ext cx="30325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&lt;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,  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24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3</m:t>
                        </m:r>
                      </m:sub>
                    </m:sSub>
                    <m:r>
                      <a:rPr lang="en-US" altLang="zh-CN" sz="24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</m:t>
                    </m:r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&lt;</m:t>
                    </m:r>
                  </m:oMath>
                </a14:m>
                <a:r>
                  <a:rPr lang="en-US" altLang="zh-CN" sz="24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⍵</m:t>
                    </m:r>
                  </m:oMath>
                </a14:m>
                <a:endParaRPr 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481" y="3351547"/>
                <a:ext cx="3032561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414" t="-146667" r="-1606" b="-17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046642" y="4964867"/>
                <a:ext cx="347395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M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M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                    </m:t>
                      </m:r>
                    </m:oMath>
                  </m:oMathPara>
                </a14:m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M</m:t>
                          </m:r>
                        </m:e>
                        <m:sub>
                          <m: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2</m:t>
                          </m:r>
                        </m:sub>
                      </m:sSub>
                      <m:r>
                        <a:rPr lang="zh-CN" altLang="en-US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为</m:t>
                      </m:r>
                      <m:r>
                        <a:rPr lang="zh-CN" altLang="en-US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叶节点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               </m:t>
                      </m:r>
                    </m:oMath>
                  </m:oMathPara>
                </a14:m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42" y="4964867"/>
                <a:ext cx="3473957" cy="1015663"/>
              </a:xfrm>
              <a:prstGeom prst="rect">
                <a:avLst/>
              </a:prstGeom>
              <a:blipFill rotWithShape="0">
                <a:blip r:embed="rId14"/>
                <a:stretch>
                  <a:fillRect t="-47904" b="-3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 rot="2128462">
                <a:off x="4636665" y="3251792"/>
                <a:ext cx="83466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⇓</m:t>
                      </m:r>
                    </m:oMath>
                  </m:oMathPara>
                </a14:m>
                <a:endParaRPr lang="en-US" sz="4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8462">
                <a:off x="4636665" y="3251792"/>
                <a:ext cx="834667" cy="76944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026236" cy="981076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覆盖树算法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27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lang="zh-CN" altLang="en-US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29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67312" y="2254767"/>
                <a:ext cx="5875455" cy="1786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</m:t>
                      </m:r>
                    </m:oMath>
                  </m:oMathPara>
                </a14:m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[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M</m:t>
                          </m:r>
                        </m:e>
                        <m:sub>
                          <m:r>
                            <a:rPr lang="en-US" altLang="zh-CN" sz="28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&gt;</m:t>
                      </m:r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1</m:t>
                                  </m:r>
                                  <m:r>
                                    <a:rPr lang="en-US" altLang="zh-CN" sz="2800" b="0" i="0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,</m:t>
                                  </m:r>
                                  <m:r>
                                    <a:rPr lang="en-US" altLang="zh-CN" sz="2800" b="0" i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0,0</m:t>
                                  </m:r>
                                </m:e>
                              </m:d>
                              <m:r>
                                <a:rPr lang="en-US" altLang="zh-CN" sz="2800" b="0" i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1,0,1</m:t>
                                  </m:r>
                                </m:e>
                              </m:d>
                              <m:r>
                                <a:rPr lang="en-US" altLang="zh-CN" sz="2800" b="0" i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1,0,2</m:t>
                                  </m:r>
                                </m:e>
                              </m:d>
                              <m:r>
                                <a:rPr lang="en-US" altLang="zh-CN" sz="2800" b="0" i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,</m:t>
                              </m:r>
                              <m:r>
                                <a:rPr lang="en-US" altLang="zh-CN" sz="2800" b="0" i="0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 </m:t>
                              </m:r>
                              <m:r>
                                <a:rPr lang="en-US" sz="2800" b="0" i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⋯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zh-CN" sz="28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</m:ctrlPr>
                                </m:eqArrPr>
                                <m:e/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0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0,1,0</m:t>
                                      </m:r>
                                    </m:e>
                                  </m:d>
                                  <m:r>
                                    <a:rPr lang="en-US" altLang="zh-CN" sz="2800" b="0" i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0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0,1,1</m:t>
                                      </m:r>
                                    </m:e>
                                  </m:d>
                                  <m:r>
                                    <a:rPr lang="en-US" altLang="zh-CN" sz="2800" b="0" i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0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0,1,2</m:t>
                                      </m:r>
                                    </m:e>
                                  </m:d>
                                  <m:r>
                                    <a:rPr lang="en-US" altLang="zh-CN" sz="2800" b="0" i="0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,</m:t>
                                  </m:r>
                                  <m:r>
                                    <a:rPr lang="en-US" sz="2800" b="0" i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⋯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312" y="2254767"/>
                <a:ext cx="5875455" cy="17868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24123" y="1411760"/>
                <a:ext cx="762882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中所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有标识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均被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覆盖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树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节点</m:t>
                      </m:r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覆盖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：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123" y="1411760"/>
                <a:ext cx="762882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026236" cy="981076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覆盖树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6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026236" cy="981076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覆盖图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67556" y="1184393"/>
                <a:ext cx="78586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覆盖图：</a:t>
                </a:r>
                <a:r>
                  <a:rPr kumimoji="1"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区分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与无变迁可发生的叶节点</a:t>
                </a:r>
                <a:endParaRPr lang="zh-CN" altLang="en-US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56" y="1184393"/>
                <a:ext cx="7858680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017"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486478" y="2116866"/>
                <a:ext cx="1078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(1, 0, 0)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78" y="2116866"/>
                <a:ext cx="107882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475" t="-3279" r="-9605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>
            <a:endCxn id="10" idx="0"/>
          </p:cNvCxnSpPr>
          <p:nvPr/>
        </p:nvCxnSpPr>
        <p:spPr>
          <a:xfrm>
            <a:off x="6235403" y="2608138"/>
            <a:ext cx="824346" cy="591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endCxn id="9" idx="0"/>
          </p:cNvCxnSpPr>
          <p:nvPr/>
        </p:nvCxnSpPr>
        <p:spPr>
          <a:xfrm flipH="1">
            <a:off x="5396159" y="2596595"/>
            <a:ext cx="408901" cy="609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307764" y="2520660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b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64" y="2520660"/>
                <a:ext cx="25327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6829" r="-2682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584090" y="2515317"/>
                <a:ext cx="2356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a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090" y="2515317"/>
                <a:ext cx="23564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821" r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826291" y="3205627"/>
                <a:ext cx="1139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(1, 0,</m:t>
                      </m:r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⍵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291" y="3205627"/>
                <a:ext cx="113973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556" t="-3333" r="-8556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520338" y="3199318"/>
                <a:ext cx="10788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(0, 1, 0)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338" y="3199318"/>
                <a:ext cx="107882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040" t="-3333" r="-9040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>
            <a:endCxn id="14" idx="0"/>
          </p:cNvCxnSpPr>
          <p:nvPr/>
        </p:nvCxnSpPr>
        <p:spPr>
          <a:xfrm>
            <a:off x="5554652" y="3623145"/>
            <a:ext cx="756981" cy="512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741765" y="4135805"/>
                <a:ext cx="1139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(0, 1</m:t>
                      </m:r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, ⍵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65" y="4135805"/>
                <a:ext cx="113973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556" t="-3279" r="-8556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670055" y="4052634"/>
                <a:ext cx="16989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b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055" y="4052634"/>
                <a:ext cx="16989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4286" r="-60714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863238" y="3477398"/>
                <a:ext cx="2356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a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238" y="3477398"/>
                <a:ext cx="2356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5789" r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弧形 26"/>
          <p:cNvSpPr/>
          <p:nvPr/>
        </p:nvSpPr>
        <p:spPr>
          <a:xfrm rot="13143103">
            <a:off x="4625737" y="3565631"/>
            <a:ext cx="546069" cy="869073"/>
          </a:xfrm>
          <a:prstGeom prst="arc">
            <a:avLst>
              <a:gd name="adj1" fmla="val 6361320"/>
              <a:gd name="adj2" fmla="val 39801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67556" y="5077459"/>
            <a:ext cx="643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将覆盖树同一路径上相同节点重叠</a:t>
            </a:r>
            <a:endParaRPr lang="zh-CN" altLang="en-US" sz="3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3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3690" y="1365650"/>
            <a:ext cx="113249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 可达树，覆盖树，覆盖图，可用以检查验证活性，有界性，公平性及不变量</a:t>
            </a:r>
            <a:r>
              <a:rPr lang="zh-CN" altLang="en-US" sz="36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。</a:t>
            </a:r>
            <a:endParaRPr lang="en-US" altLang="zh-CN" sz="36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lang="en-US" altLang="zh-CN" sz="36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 如例子中的系统是不公平的，不活的，无界的，没有不变量。</a:t>
            </a:r>
            <a:endParaRPr lang="zh-CN" altLang="en-US" sz="36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9144533" y="0"/>
            <a:ext cx="3047467" cy="98107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Petri</a:t>
            </a:r>
            <a:r>
              <a:rPr lang="zh-CN" altLang="en-US" dirty="0" smtClean="0"/>
              <a:t>网系统</a:t>
            </a:r>
            <a:endParaRPr 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0"/>
            <a:ext cx="9026236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应用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41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23556" y="1309380"/>
                <a:ext cx="12309795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        如果没有非零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S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不变量，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sub>
                    </m:sSub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也不是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S</m:t>
                    </m:r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_</m:t>
                    </m:r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不变量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，否则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sub>
                    </m:sSub>
                    <m:r>
                      <a:rPr lang="zh-CN" alt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为</m:t>
                    </m:r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不变量</m:t>
                    </m:r>
                    <m:r>
                      <a:rPr lang="zh-CN" alt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。</m:t>
                    </m:r>
                  </m:oMath>
                </a14:m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同样</m:t>
                    </m:r>
                    <m:r>
                      <a:rPr lang="zh-CN" alt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，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T</m:t>
                    </m:r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_</m:t>
                    </m:r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不变量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的条件是</a:t>
                </a:r>
                <a14:m>
                  <m:oMath xmlns:m="http://schemas.openxmlformats.org/officeDocument/2006/math"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∑</m:t>
                    </m:r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有非零</m:t>
                    </m:r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T</m:t>
                    </m:r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_</m:t>
                    </m:r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不变量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。</a:t>
                </a:r>
                <a:endParaRPr lang="en-US" altLang="zh-CN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0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0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6" y="1309380"/>
                <a:ext cx="12309795" cy="2431435"/>
              </a:xfrm>
              <a:prstGeom prst="rect">
                <a:avLst/>
              </a:prstGeom>
              <a:blipFill rotWithShape="0">
                <a:blip r:embed="rId2"/>
                <a:stretch>
                  <a:fillRect t="-3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323556" y="3357563"/>
            <a:ext cx="87632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lang="zh-CN" altLang="en-US" sz="32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 命题</a:t>
            </a:r>
            <a:r>
              <a:rPr lang="zh-CN" altLang="en-US" sz="3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：不变量的任意线性组合也是</a:t>
            </a:r>
            <a:r>
              <a:rPr lang="zh-CN" altLang="en-US" sz="32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不变量。</a:t>
            </a:r>
            <a:endParaRPr lang="zh-CN" altLang="en-US" sz="3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0"/>
            <a:ext cx="9026236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不变量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1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026236" cy="981076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网系统层次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806714" y="1280024"/>
            <a:ext cx="3179692" cy="4452263"/>
            <a:chOff x="1398117" y="441059"/>
            <a:chExt cx="4111544" cy="5757059"/>
          </a:xfrm>
        </p:grpSpPr>
        <p:sp>
          <p:nvSpPr>
            <p:cNvPr id="78" name="椭圆 77"/>
            <p:cNvSpPr/>
            <p:nvPr/>
          </p:nvSpPr>
          <p:spPr>
            <a:xfrm>
              <a:off x="1398117" y="44106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223489" y="44105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5048861" y="44105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292985" y="245141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108372" y="245141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398117" y="573731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5048861" y="5713141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292985" y="4833503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4108372" y="4829176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2296901" y="1300899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4108372" y="1300899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3200678" y="2451415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2292985" y="3717873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4108372" y="3714811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3200678" y="3714811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3218901" y="5713141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1398117" y="3198600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5048861" y="3198600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96" name="直接箭头连接符 95"/>
            <p:cNvCxnSpPr>
              <a:stCxn id="83" idx="0"/>
              <a:endCxn id="94" idx="2"/>
            </p:cNvCxnSpPr>
            <p:nvPr/>
          </p:nvCxnSpPr>
          <p:spPr>
            <a:xfrm flipV="1">
              <a:off x="1628517" y="3659400"/>
              <a:ext cx="0" cy="20779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>
              <a:stCxn id="94" idx="0"/>
              <a:endCxn id="78" idx="4"/>
            </p:cNvCxnSpPr>
            <p:nvPr/>
          </p:nvCxnSpPr>
          <p:spPr>
            <a:xfrm flipV="1">
              <a:off x="1628517" y="901860"/>
              <a:ext cx="0" cy="22967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>
              <a:stCxn id="78" idx="6"/>
              <a:endCxn id="87" idx="0"/>
            </p:cNvCxnSpPr>
            <p:nvPr/>
          </p:nvCxnSpPr>
          <p:spPr>
            <a:xfrm>
              <a:off x="1858917" y="671460"/>
              <a:ext cx="668384" cy="6294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>
              <a:stCxn id="79" idx="2"/>
              <a:endCxn id="87" idx="0"/>
            </p:cNvCxnSpPr>
            <p:nvPr/>
          </p:nvCxnSpPr>
          <p:spPr>
            <a:xfrm flipH="1">
              <a:off x="2527301" y="671459"/>
              <a:ext cx="696188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>
              <a:stCxn id="87" idx="2"/>
              <a:endCxn id="81" idx="0"/>
            </p:cNvCxnSpPr>
            <p:nvPr/>
          </p:nvCxnSpPr>
          <p:spPr>
            <a:xfrm flipH="1">
              <a:off x="2523385" y="1761699"/>
              <a:ext cx="3916" cy="689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>
              <a:stCxn id="81" idx="4"/>
              <a:endCxn id="90" idx="0"/>
            </p:cNvCxnSpPr>
            <p:nvPr/>
          </p:nvCxnSpPr>
          <p:spPr>
            <a:xfrm>
              <a:off x="2523385" y="2912215"/>
              <a:ext cx="0" cy="8056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>
              <a:stCxn id="90" idx="2"/>
              <a:endCxn id="85" idx="0"/>
            </p:cNvCxnSpPr>
            <p:nvPr/>
          </p:nvCxnSpPr>
          <p:spPr>
            <a:xfrm>
              <a:off x="2523385" y="4178673"/>
              <a:ext cx="0" cy="6548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79" idx="6"/>
              <a:endCxn id="88" idx="0"/>
            </p:cNvCxnSpPr>
            <p:nvPr/>
          </p:nvCxnSpPr>
          <p:spPr>
            <a:xfrm>
              <a:off x="3684289" y="671459"/>
              <a:ext cx="654483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stCxn id="80" idx="2"/>
              <a:endCxn id="88" idx="0"/>
            </p:cNvCxnSpPr>
            <p:nvPr/>
          </p:nvCxnSpPr>
          <p:spPr>
            <a:xfrm flipH="1">
              <a:off x="4338772" y="671459"/>
              <a:ext cx="710089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80" idx="4"/>
              <a:endCxn id="95" idx="0"/>
            </p:cNvCxnSpPr>
            <p:nvPr/>
          </p:nvCxnSpPr>
          <p:spPr>
            <a:xfrm>
              <a:off x="5279261" y="901859"/>
              <a:ext cx="0" cy="22967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>
              <a:stCxn id="84" idx="0"/>
              <a:endCxn id="95" idx="2"/>
            </p:cNvCxnSpPr>
            <p:nvPr/>
          </p:nvCxnSpPr>
          <p:spPr>
            <a:xfrm flipV="1">
              <a:off x="5279261" y="3659400"/>
              <a:ext cx="0" cy="20537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>
              <a:stCxn id="93" idx="3"/>
              <a:endCxn id="84" idx="2"/>
            </p:cNvCxnSpPr>
            <p:nvPr/>
          </p:nvCxnSpPr>
          <p:spPr>
            <a:xfrm>
              <a:off x="3679701" y="5943541"/>
              <a:ext cx="13691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>
              <a:stCxn id="93" idx="1"/>
              <a:endCxn id="83" idx="6"/>
            </p:cNvCxnSpPr>
            <p:nvPr/>
          </p:nvCxnSpPr>
          <p:spPr>
            <a:xfrm flipH="1">
              <a:off x="1858917" y="5943541"/>
              <a:ext cx="1359984" cy="241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>
              <a:stCxn id="91" idx="2"/>
              <a:endCxn id="86" idx="0"/>
            </p:cNvCxnSpPr>
            <p:nvPr/>
          </p:nvCxnSpPr>
          <p:spPr>
            <a:xfrm>
              <a:off x="4338772" y="4175611"/>
              <a:ext cx="0" cy="6535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箭头连接符 109"/>
            <p:cNvCxnSpPr>
              <a:stCxn id="85" idx="4"/>
              <a:endCxn id="93" idx="0"/>
            </p:cNvCxnSpPr>
            <p:nvPr/>
          </p:nvCxnSpPr>
          <p:spPr>
            <a:xfrm>
              <a:off x="2523385" y="5294303"/>
              <a:ext cx="925916" cy="4188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>
              <a:stCxn id="86" idx="4"/>
              <a:endCxn id="93" idx="0"/>
            </p:cNvCxnSpPr>
            <p:nvPr/>
          </p:nvCxnSpPr>
          <p:spPr>
            <a:xfrm flipH="1">
              <a:off x="3449301" y="5289976"/>
              <a:ext cx="889471" cy="4231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>
              <a:stCxn id="90" idx="3"/>
              <a:endCxn id="92" idx="2"/>
            </p:cNvCxnSpPr>
            <p:nvPr/>
          </p:nvCxnSpPr>
          <p:spPr>
            <a:xfrm flipV="1">
              <a:off x="2753785" y="3945211"/>
              <a:ext cx="446893" cy="30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箭头连接符 112"/>
            <p:cNvCxnSpPr>
              <a:stCxn id="91" idx="1"/>
              <a:endCxn id="92" idx="6"/>
            </p:cNvCxnSpPr>
            <p:nvPr/>
          </p:nvCxnSpPr>
          <p:spPr>
            <a:xfrm flipH="1">
              <a:off x="3661478" y="3945211"/>
              <a:ext cx="4468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>
              <a:stCxn id="92" idx="0"/>
              <a:endCxn id="89" idx="2"/>
            </p:cNvCxnSpPr>
            <p:nvPr/>
          </p:nvCxnSpPr>
          <p:spPr>
            <a:xfrm flipV="1">
              <a:off x="3431078" y="2912215"/>
              <a:ext cx="0" cy="8025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stCxn id="89" idx="0"/>
              <a:endCxn id="79" idx="4"/>
            </p:cNvCxnSpPr>
            <p:nvPr/>
          </p:nvCxnSpPr>
          <p:spPr>
            <a:xfrm flipV="1">
              <a:off x="3431078" y="901859"/>
              <a:ext cx="22811" cy="15495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>
              <a:stCxn id="88" idx="2"/>
              <a:endCxn id="82" idx="0"/>
            </p:cNvCxnSpPr>
            <p:nvPr/>
          </p:nvCxnSpPr>
          <p:spPr>
            <a:xfrm>
              <a:off x="4338772" y="1761699"/>
              <a:ext cx="0" cy="689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82" idx="4"/>
              <a:endCxn id="91" idx="0"/>
            </p:cNvCxnSpPr>
            <p:nvPr/>
          </p:nvCxnSpPr>
          <p:spPr>
            <a:xfrm>
              <a:off x="4338772" y="2912215"/>
              <a:ext cx="0" cy="8025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椭圆 117"/>
            <p:cNvSpPr/>
            <p:nvPr/>
          </p:nvSpPr>
          <p:spPr>
            <a:xfrm>
              <a:off x="1553102" y="596046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367068" y="596044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5202732" y="600277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8056894" y="1217073"/>
            <a:ext cx="1680329" cy="4352008"/>
            <a:chOff x="7253287" y="550470"/>
            <a:chExt cx="2286172" cy="5921126"/>
          </a:xfrm>
        </p:grpSpPr>
        <p:sp>
          <p:nvSpPr>
            <p:cNvPr id="122" name="椭圆 121"/>
            <p:cNvSpPr/>
            <p:nvPr/>
          </p:nvSpPr>
          <p:spPr>
            <a:xfrm>
              <a:off x="7253287" y="550471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9078659" y="55047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8148155" y="2560826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7253287" y="584672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8148155" y="4942914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8152071" y="1410310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9055848" y="2560826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8148155" y="3827284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9055848" y="382422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9074071" y="5822552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7253287" y="3308011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33" name="直接箭头连接符 132"/>
            <p:cNvCxnSpPr>
              <a:stCxn id="125" idx="0"/>
              <a:endCxn id="132" idx="2"/>
            </p:cNvCxnSpPr>
            <p:nvPr/>
          </p:nvCxnSpPr>
          <p:spPr>
            <a:xfrm flipV="1">
              <a:off x="7483687" y="3768811"/>
              <a:ext cx="0" cy="20779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箭头连接符 133"/>
            <p:cNvCxnSpPr>
              <a:stCxn id="132" idx="0"/>
              <a:endCxn id="122" idx="4"/>
            </p:cNvCxnSpPr>
            <p:nvPr/>
          </p:nvCxnSpPr>
          <p:spPr>
            <a:xfrm flipV="1">
              <a:off x="7483687" y="1011271"/>
              <a:ext cx="0" cy="22967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>
              <a:stCxn id="122" idx="6"/>
              <a:endCxn id="127" idx="0"/>
            </p:cNvCxnSpPr>
            <p:nvPr/>
          </p:nvCxnSpPr>
          <p:spPr>
            <a:xfrm>
              <a:off x="7714087" y="780871"/>
              <a:ext cx="668384" cy="6294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接箭头连接符 135"/>
            <p:cNvCxnSpPr>
              <a:stCxn id="123" idx="2"/>
              <a:endCxn id="127" idx="0"/>
            </p:cNvCxnSpPr>
            <p:nvPr/>
          </p:nvCxnSpPr>
          <p:spPr>
            <a:xfrm flipH="1">
              <a:off x="8382471" y="780870"/>
              <a:ext cx="696188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>
              <a:stCxn id="127" idx="2"/>
              <a:endCxn id="124" idx="0"/>
            </p:cNvCxnSpPr>
            <p:nvPr/>
          </p:nvCxnSpPr>
          <p:spPr>
            <a:xfrm flipH="1">
              <a:off x="8378555" y="1871110"/>
              <a:ext cx="3916" cy="689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>
              <a:stCxn id="124" idx="4"/>
              <a:endCxn id="129" idx="0"/>
            </p:cNvCxnSpPr>
            <p:nvPr/>
          </p:nvCxnSpPr>
          <p:spPr>
            <a:xfrm>
              <a:off x="8378555" y="3021626"/>
              <a:ext cx="0" cy="8056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箭头连接符 138"/>
            <p:cNvCxnSpPr>
              <a:stCxn id="129" idx="2"/>
              <a:endCxn id="126" idx="0"/>
            </p:cNvCxnSpPr>
            <p:nvPr/>
          </p:nvCxnSpPr>
          <p:spPr>
            <a:xfrm>
              <a:off x="8378555" y="4288084"/>
              <a:ext cx="0" cy="6548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stCxn id="131" idx="1"/>
              <a:endCxn id="125" idx="6"/>
            </p:cNvCxnSpPr>
            <p:nvPr/>
          </p:nvCxnSpPr>
          <p:spPr>
            <a:xfrm flipH="1">
              <a:off x="7714087" y="6052952"/>
              <a:ext cx="1359984" cy="241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>
              <a:stCxn id="126" idx="4"/>
              <a:endCxn id="131" idx="0"/>
            </p:cNvCxnSpPr>
            <p:nvPr/>
          </p:nvCxnSpPr>
          <p:spPr>
            <a:xfrm>
              <a:off x="8378555" y="5403714"/>
              <a:ext cx="925916" cy="4188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>
              <a:stCxn id="129" idx="3"/>
              <a:endCxn id="130" idx="2"/>
            </p:cNvCxnSpPr>
            <p:nvPr/>
          </p:nvCxnSpPr>
          <p:spPr>
            <a:xfrm flipV="1">
              <a:off x="8608955" y="4054622"/>
              <a:ext cx="446893" cy="30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箭头连接符 142"/>
            <p:cNvCxnSpPr>
              <a:stCxn id="130" idx="0"/>
              <a:endCxn id="128" idx="2"/>
            </p:cNvCxnSpPr>
            <p:nvPr/>
          </p:nvCxnSpPr>
          <p:spPr>
            <a:xfrm flipV="1">
              <a:off x="9286248" y="3021626"/>
              <a:ext cx="0" cy="8025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接箭头连接符 143"/>
            <p:cNvCxnSpPr>
              <a:stCxn id="128" idx="0"/>
              <a:endCxn id="123" idx="4"/>
            </p:cNvCxnSpPr>
            <p:nvPr/>
          </p:nvCxnSpPr>
          <p:spPr>
            <a:xfrm flipV="1">
              <a:off x="9286248" y="1011270"/>
              <a:ext cx="22811" cy="15495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椭圆 144"/>
            <p:cNvSpPr/>
            <p:nvPr/>
          </p:nvSpPr>
          <p:spPr>
            <a:xfrm>
              <a:off x="7408271" y="820297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9222238" y="705455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7" name="文本框 136"/>
            <p:cNvSpPr txBox="1"/>
            <p:nvPr/>
          </p:nvSpPr>
          <p:spPr>
            <a:xfrm>
              <a:off x="8812053" y="5266432"/>
              <a:ext cx="461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文本框 136"/>
            <p:cNvSpPr txBox="1"/>
            <p:nvPr/>
          </p:nvSpPr>
          <p:spPr>
            <a:xfrm>
              <a:off x="8270448" y="6102264"/>
              <a:ext cx="461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9" name="右箭头 148"/>
          <p:cNvSpPr/>
          <p:nvPr/>
        </p:nvSpPr>
        <p:spPr>
          <a:xfrm>
            <a:off x="5923882" y="3153984"/>
            <a:ext cx="1376144" cy="747185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文本框 149"/>
          <p:cNvSpPr txBox="1"/>
          <p:nvPr/>
        </p:nvSpPr>
        <p:spPr>
          <a:xfrm>
            <a:off x="1984895" y="5948114"/>
            <a:ext cx="32476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EN</a:t>
            </a:r>
            <a:r>
              <a:rPr lang="zh-CN" altLang="en-US" sz="2800" dirty="0" smtClean="0"/>
              <a:t>系统，描述个体</a:t>
            </a:r>
            <a:endParaRPr lang="en-US" altLang="zh-CN" sz="2800" dirty="0" smtClean="0"/>
          </a:p>
          <a:p>
            <a:endParaRPr lang="zh-CN" altLang="en-US" sz="2800" dirty="0"/>
          </a:p>
        </p:txBody>
      </p:sp>
      <p:sp>
        <p:nvSpPr>
          <p:cNvPr id="151" name="文本框 150"/>
          <p:cNvSpPr txBox="1"/>
          <p:nvPr/>
        </p:nvSpPr>
        <p:spPr>
          <a:xfrm>
            <a:off x="7455580" y="5948114"/>
            <a:ext cx="4563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P/T</a:t>
            </a:r>
            <a:r>
              <a:rPr lang="zh-CN" altLang="en-US" sz="2800" dirty="0" smtClean="0"/>
              <a:t>系统，同类资源无个性</a:t>
            </a:r>
            <a:endParaRPr lang="en-US" altLang="zh-CN" sz="2800" dirty="0" smtClean="0"/>
          </a:p>
          <a:p>
            <a:endParaRPr lang="zh-CN" altLang="en-US" sz="2800" dirty="0"/>
          </a:p>
        </p:txBody>
      </p:sp>
      <p:sp>
        <p:nvSpPr>
          <p:cNvPr id="153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8154393" y="1300504"/>
            <a:ext cx="110859" cy="11085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2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4958" y="-9081"/>
            <a:ext cx="9026236" cy="981076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dirty="0" smtClean="0"/>
              <a:t>   高级网系统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谓词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变迁系统</a:t>
            </a:r>
            <a:r>
              <a:rPr kumimoji="1" lang="en-US" altLang="zh-CN" dirty="0" smtClean="0"/>
              <a:t>(P/T</a:t>
            </a:r>
            <a:r>
              <a:rPr kumimoji="1" lang="zh-CN" altLang="en-US" dirty="0" smtClean="0"/>
              <a:t>系统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1624956" y="971995"/>
            <a:ext cx="5122122" cy="5414609"/>
            <a:chOff x="2889007" y="249311"/>
            <a:chExt cx="5259029" cy="6004270"/>
          </a:xfrm>
        </p:grpSpPr>
        <p:sp>
          <p:nvSpPr>
            <p:cNvPr id="44" name="文本框 134"/>
            <p:cNvSpPr txBox="1"/>
            <p:nvPr/>
          </p:nvSpPr>
          <p:spPr>
            <a:xfrm>
              <a:off x="4160096" y="249311"/>
              <a:ext cx="2544107" cy="511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就绪（</a:t>
              </a:r>
              <a:r>
                <a: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ready</a:t>
              </a:r>
              <a:r>
                <a:rPr lang="zh-CN" altLang="en-US" sz="20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）</a:t>
              </a:r>
              <a:endParaRPr lang="zh-CN" altLang="en-US" sz="2000" dirty="0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45" name="文本框 134"/>
            <p:cNvSpPr txBox="1"/>
            <p:nvPr/>
          </p:nvSpPr>
          <p:spPr>
            <a:xfrm>
              <a:off x="3053115" y="2835412"/>
              <a:ext cx="2235221" cy="921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   合作</a:t>
              </a:r>
              <a:endParaRPr lang="en-US" altLang="zh-CN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  <a:p>
              <a:r>
                <a:rPr lang="en-US" altLang="zh-CN" sz="2400" dirty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(</a:t>
              </a:r>
              <a:r>
                <a: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working</a:t>
              </a:r>
              <a:r>
                <a:rPr lang="en-US" altLang="zh-CN" sz="2400" dirty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)</a:t>
              </a:r>
              <a:endParaRPr lang="zh-CN" altLang="en-US" sz="2400" dirty="0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46" name="文本框 134"/>
            <p:cNvSpPr txBox="1"/>
            <p:nvPr/>
          </p:nvSpPr>
          <p:spPr>
            <a:xfrm>
              <a:off x="3155684" y="5332842"/>
              <a:ext cx="2272459" cy="920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   等待</a:t>
              </a:r>
              <a:endParaRPr lang="en-US" altLang="zh-CN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  <a:p>
              <a:r>
                <a: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(</a:t>
              </a:r>
              <a:r>
                <a:rPr lang="en-US" altLang="zh-CN" sz="2400" dirty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waiting</a:t>
              </a:r>
              <a:r>
                <a: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rPr>
                <a:t>)</a:t>
              </a:r>
              <a:endParaRPr lang="zh-CN" altLang="en-US" sz="2400" dirty="0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616310" y="775754"/>
              <a:ext cx="2280784" cy="5416109"/>
              <a:chOff x="4616310" y="775754"/>
              <a:chExt cx="2280784" cy="5416109"/>
            </a:xfrm>
          </p:grpSpPr>
          <p:cxnSp>
            <p:nvCxnSpPr>
              <p:cNvPr id="57" name="直接箭头连接符 56"/>
              <p:cNvCxnSpPr>
                <a:stCxn id="66" idx="3"/>
                <a:endCxn id="64" idx="2"/>
              </p:cNvCxnSpPr>
              <p:nvPr/>
            </p:nvCxnSpPr>
            <p:spPr>
              <a:xfrm>
                <a:off x="5083918" y="4534288"/>
                <a:ext cx="134863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8" name="组合 57"/>
              <p:cNvGrpSpPr/>
              <p:nvPr/>
            </p:nvGrpSpPr>
            <p:grpSpPr>
              <a:xfrm>
                <a:off x="4616310" y="775754"/>
                <a:ext cx="2280784" cy="5416109"/>
                <a:chOff x="4616310" y="775754"/>
                <a:chExt cx="2280784" cy="5416109"/>
              </a:xfrm>
            </p:grpSpPr>
            <p:cxnSp>
              <p:nvCxnSpPr>
                <p:cNvPr id="59" name="直接箭头连接符 58"/>
                <p:cNvCxnSpPr>
                  <a:stCxn id="64" idx="0"/>
                  <a:endCxn id="67" idx="2"/>
                </p:cNvCxnSpPr>
                <p:nvPr/>
              </p:nvCxnSpPr>
              <p:spPr>
                <a:xfrm flipV="1">
                  <a:off x="6662957" y="3141517"/>
                  <a:ext cx="0" cy="116237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箭头连接符 59"/>
                <p:cNvCxnSpPr>
                  <a:stCxn id="63" idx="6"/>
                  <a:endCxn id="68" idx="1"/>
                </p:cNvCxnSpPr>
                <p:nvPr/>
              </p:nvCxnSpPr>
              <p:spPr>
                <a:xfrm>
                  <a:off x="5077110" y="5961463"/>
                  <a:ext cx="135918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箭头连接符 60"/>
                <p:cNvCxnSpPr>
                  <a:stCxn id="62" idx="4"/>
                  <a:endCxn id="66" idx="0"/>
                </p:cNvCxnSpPr>
                <p:nvPr/>
              </p:nvCxnSpPr>
              <p:spPr>
                <a:xfrm>
                  <a:off x="4853518" y="3626607"/>
                  <a:ext cx="0" cy="67728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椭圆 61"/>
                <p:cNvSpPr/>
                <p:nvPr/>
              </p:nvSpPr>
              <p:spPr>
                <a:xfrm>
                  <a:off x="4623118" y="3165807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616310" y="5731063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6432557" y="4303888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4623118" y="1998940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>
                  <a:off x="4623118" y="4303888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6432557" y="2680717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6436294" y="5731063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cxnSp>
              <p:nvCxnSpPr>
                <p:cNvPr id="69" name="直接箭头连接符 68"/>
                <p:cNvCxnSpPr>
                  <a:stCxn id="73" idx="4"/>
                  <a:endCxn id="65" idx="0"/>
                </p:cNvCxnSpPr>
                <p:nvPr/>
              </p:nvCxnSpPr>
              <p:spPr>
                <a:xfrm>
                  <a:off x="4846710" y="1236554"/>
                  <a:ext cx="6808" cy="76238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/>
                <p:cNvCxnSpPr>
                  <a:stCxn id="65" idx="2"/>
                  <a:endCxn id="62" idx="0"/>
                </p:cNvCxnSpPr>
                <p:nvPr/>
              </p:nvCxnSpPr>
              <p:spPr>
                <a:xfrm>
                  <a:off x="4853518" y="2459740"/>
                  <a:ext cx="0" cy="70606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箭头连接符 70"/>
                <p:cNvCxnSpPr>
                  <a:stCxn id="66" idx="2"/>
                  <a:endCxn id="63" idx="0"/>
                </p:cNvCxnSpPr>
                <p:nvPr/>
              </p:nvCxnSpPr>
              <p:spPr>
                <a:xfrm flipH="1">
                  <a:off x="4846710" y="4764688"/>
                  <a:ext cx="6808" cy="96637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/>
                <p:cNvCxnSpPr>
                  <a:stCxn id="68" idx="0"/>
                  <a:endCxn id="64" idx="4"/>
                </p:cNvCxnSpPr>
                <p:nvPr/>
              </p:nvCxnSpPr>
              <p:spPr>
                <a:xfrm flipH="1" flipV="1">
                  <a:off x="6662957" y="4764688"/>
                  <a:ext cx="3737" cy="96637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3" name="椭圆 72"/>
                <p:cNvSpPr/>
                <p:nvPr/>
              </p:nvSpPr>
              <p:spPr>
                <a:xfrm>
                  <a:off x="4616310" y="775754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cxnSp>
              <p:nvCxnSpPr>
                <p:cNvPr id="74" name="直接箭头连接符 73"/>
                <p:cNvCxnSpPr>
                  <a:stCxn id="67" idx="0"/>
                  <a:endCxn id="73" idx="5"/>
                </p:cNvCxnSpPr>
                <p:nvPr/>
              </p:nvCxnSpPr>
              <p:spPr>
                <a:xfrm flipH="1" flipV="1">
                  <a:off x="5009627" y="1169071"/>
                  <a:ext cx="1653330" cy="151164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14"/>
                <p:cNvSpPr txBox="1"/>
                <p:nvPr/>
              </p:nvSpPr>
              <p:spPr>
                <a:xfrm>
                  <a:off x="3079554" y="1391248"/>
                  <a:ext cx="1521686" cy="307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&gt;+&lt;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9554" y="1391248"/>
                  <a:ext cx="1521686" cy="3071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881" r="-24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38"/>
                <p:cNvSpPr txBox="1"/>
                <p:nvPr/>
              </p:nvSpPr>
              <p:spPr>
                <a:xfrm>
                  <a:off x="2889007" y="2107221"/>
                  <a:ext cx="1521686" cy="307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&gt;≠&lt;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9007" y="2107221"/>
                  <a:ext cx="1521686" cy="3071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881" r="-2469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39"/>
                <p:cNvSpPr txBox="1"/>
                <p:nvPr/>
              </p:nvSpPr>
              <p:spPr>
                <a:xfrm>
                  <a:off x="5534846" y="1416124"/>
                  <a:ext cx="675391" cy="307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846" y="1416124"/>
                  <a:ext cx="675391" cy="3071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481" r="-648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40"/>
                <p:cNvSpPr txBox="1"/>
                <p:nvPr/>
              </p:nvSpPr>
              <p:spPr>
                <a:xfrm>
                  <a:off x="6670590" y="5140169"/>
                  <a:ext cx="1477446" cy="307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&gt;+&lt;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590" y="5140169"/>
                  <a:ext cx="1477446" cy="3071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966" r="-254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41"/>
                <p:cNvSpPr txBox="1"/>
                <p:nvPr/>
              </p:nvSpPr>
              <p:spPr>
                <a:xfrm>
                  <a:off x="4859554" y="2612898"/>
                  <a:ext cx="945639" cy="307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554" y="2612898"/>
                  <a:ext cx="945639" cy="3071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636" r="-4636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42"/>
                <p:cNvSpPr txBox="1"/>
                <p:nvPr/>
              </p:nvSpPr>
              <p:spPr>
                <a:xfrm>
                  <a:off x="4935728" y="3738992"/>
                  <a:ext cx="945639" cy="307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728" y="3738992"/>
                  <a:ext cx="945639" cy="3071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636" r="-46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43"/>
                <p:cNvSpPr txBox="1"/>
                <p:nvPr/>
              </p:nvSpPr>
              <p:spPr>
                <a:xfrm>
                  <a:off x="6662957" y="3622337"/>
                  <a:ext cx="675391" cy="307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957" y="3622337"/>
                  <a:ext cx="675391" cy="3071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542" r="-747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44"/>
                <p:cNvSpPr txBox="1"/>
                <p:nvPr/>
              </p:nvSpPr>
              <p:spPr>
                <a:xfrm>
                  <a:off x="5432250" y="4180449"/>
                  <a:ext cx="722857" cy="307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250" y="4180449"/>
                  <a:ext cx="722857" cy="3071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6087" r="-608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45"/>
                <p:cNvSpPr txBox="1"/>
                <p:nvPr/>
              </p:nvSpPr>
              <p:spPr>
                <a:xfrm>
                  <a:off x="4875873" y="5127270"/>
                  <a:ext cx="722857" cy="307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873" y="5127270"/>
                  <a:ext cx="722857" cy="3071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6087" r="-608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6920037" y="1074500"/>
                <a:ext cx="8907517" cy="587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就绪，等待，休息：一元动态谓词</a:t>
                </a:r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r>
                  <a:rPr lang="zh-CN" altLang="en-US" sz="24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合作：二元动态谓词</a:t>
                </a:r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x</m:t>
                    </m:r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&gt;≠&lt;</m:t>
                    </m:r>
                    <m:r>
                      <m:rPr>
                        <m:sty m:val="p"/>
                      </m:rP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w</m:t>
                    </m:r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  </m:t>
                    </m:r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：</m:t>
                    </m:r>
                  </m:oMath>
                </a14:m>
                <a:r>
                  <a:rPr lang="zh-CN" altLang="en-US" sz="24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一元静态谓词</a:t>
                </a:r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r>
                  <a:rPr lang="en-US" altLang="zh-CN" sz="24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n</a:t>
                </a:r>
                <a:r>
                  <a:rPr lang="zh-CN" altLang="en-US" sz="24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元符号和，相减</a:t>
                </a:r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a</m:t>
                    </m:r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&gt;+&lt;</m:t>
                    </m:r>
                    <m:r>
                      <m:rPr>
                        <m:sty m:val="p"/>
                      </m:rP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&gt;+&lt;</m:t>
                    </m:r>
                    <m:r>
                      <m:rPr>
                        <m:sty m:val="p"/>
                      </m:rP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w</m:t>
                    </m:r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    </m:t>
                    </m:r>
                  </m:oMath>
                </a14:m>
                <a:r>
                  <a:rPr lang="en-US" altLang="zh-CN" sz="24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24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一元</a:t>
                </a:r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a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w</m:t>
                      </m:r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&gt;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,</m:t>
                      </m:r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b</m:t>
                      </m:r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w</m:t>
                      </m:r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&gt;           </m:t>
                      </m:r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二元</m:t>
                      </m:r>
                    </m:oMath>
                  </m:oMathPara>
                </a14:m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a</m:t>
                      </m:r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&gt;+&lt;</m:t>
                      </m:r>
                      <m:r>
                        <m:rPr>
                          <m:sty m:val="p"/>
                        </m:rP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b</m:t>
                      </m:r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&gt;                    </m:t>
                      </m:r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一元</m:t>
                      </m:r>
                    </m:oMath>
                  </m:oMathPara>
                </a14:m>
                <a:endParaRPr lang="en-US" altLang="zh-CN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0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zh-CN" altLang="en-US" sz="20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037" y="1074500"/>
                <a:ext cx="8907517" cy="5878532"/>
              </a:xfrm>
              <a:prstGeom prst="rect">
                <a:avLst/>
              </a:prstGeom>
              <a:blipFill rotWithShape="0">
                <a:blip r:embed="rId11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40"/>
              <p:cNvSpPr txBox="1"/>
              <p:nvPr/>
            </p:nvSpPr>
            <p:spPr>
              <a:xfrm>
                <a:off x="3619656" y="6259889"/>
                <a:ext cx="1438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&gt;+&lt;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6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656" y="6259889"/>
                <a:ext cx="1438984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2966" r="-254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134"/>
          <p:cNvSpPr txBox="1"/>
          <p:nvPr/>
        </p:nvSpPr>
        <p:spPr>
          <a:xfrm>
            <a:off x="5598637" y="4357465"/>
            <a:ext cx="2213301" cy="83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休息</a:t>
            </a:r>
            <a:endParaRPr lang="en-US" altLang="zh-CN" sz="24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lang="en-US" altLang="zh-CN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(</a:t>
            </a:r>
            <a:r>
              <a:rPr lang="en-US" altLang="zh-CN" sz="24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resting</a:t>
            </a:r>
            <a:r>
              <a:rPr lang="en-US" altLang="zh-CN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)</a:t>
            </a:r>
            <a:endParaRPr lang="zh-CN" altLang="en-US" sz="24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60395" y="1411836"/>
                <a:ext cx="24992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&gt;+&lt;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&gt;+&lt;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95" y="1411836"/>
                <a:ext cx="249920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lang="zh-CN" altLang="en-US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14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215958" y="1415653"/>
            <a:ext cx="5959453" cy="4989389"/>
            <a:chOff x="2656166" y="720946"/>
            <a:chExt cx="6466578" cy="5511955"/>
          </a:xfrm>
        </p:grpSpPr>
        <p:grpSp>
          <p:nvGrpSpPr>
            <p:cNvPr id="6" name="组合 5"/>
            <p:cNvGrpSpPr/>
            <p:nvPr/>
          </p:nvGrpSpPr>
          <p:grpSpPr>
            <a:xfrm>
              <a:off x="4955608" y="720946"/>
              <a:ext cx="2280784" cy="5416109"/>
              <a:chOff x="4616310" y="775754"/>
              <a:chExt cx="2280784" cy="5416109"/>
            </a:xfrm>
          </p:grpSpPr>
          <p:cxnSp>
            <p:nvCxnSpPr>
              <p:cNvPr id="25" name="直接箭头连接符 24"/>
              <p:cNvCxnSpPr>
                <a:stCxn id="34" idx="3"/>
                <a:endCxn id="32" idx="2"/>
              </p:cNvCxnSpPr>
              <p:nvPr/>
            </p:nvCxnSpPr>
            <p:spPr>
              <a:xfrm>
                <a:off x="5083918" y="4534288"/>
                <a:ext cx="134863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组合 25"/>
              <p:cNvGrpSpPr/>
              <p:nvPr/>
            </p:nvGrpSpPr>
            <p:grpSpPr>
              <a:xfrm>
                <a:off x="4616310" y="775754"/>
                <a:ext cx="2280784" cy="5416109"/>
                <a:chOff x="4616310" y="775754"/>
                <a:chExt cx="2280784" cy="5416109"/>
              </a:xfrm>
            </p:grpSpPr>
            <p:cxnSp>
              <p:nvCxnSpPr>
                <p:cNvPr id="27" name="直接箭头连接符 26"/>
                <p:cNvCxnSpPr>
                  <a:stCxn id="32" idx="0"/>
                  <a:endCxn id="35" idx="2"/>
                </p:cNvCxnSpPr>
                <p:nvPr/>
              </p:nvCxnSpPr>
              <p:spPr>
                <a:xfrm flipV="1">
                  <a:off x="6662957" y="3141517"/>
                  <a:ext cx="0" cy="116237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>
                  <a:stCxn id="31" idx="6"/>
                  <a:endCxn id="36" idx="1"/>
                </p:cNvCxnSpPr>
                <p:nvPr/>
              </p:nvCxnSpPr>
              <p:spPr>
                <a:xfrm>
                  <a:off x="5077110" y="5961463"/>
                  <a:ext cx="135918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/>
                <p:cNvCxnSpPr>
                  <a:stCxn id="30" idx="4"/>
                  <a:endCxn id="34" idx="0"/>
                </p:cNvCxnSpPr>
                <p:nvPr/>
              </p:nvCxnSpPr>
              <p:spPr>
                <a:xfrm>
                  <a:off x="4853518" y="3626607"/>
                  <a:ext cx="0" cy="67728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椭圆 29"/>
                <p:cNvSpPr/>
                <p:nvPr/>
              </p:nvSpPr>
              <p:spPr>
                <a:xfrm>
                  <a:off x="4623118" y="3165807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4616310" y="5731063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432557" y="4303888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4623118" y="1998940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4623118" y="4303888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6432557" y="2680717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6436294" y="5731063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cxnSp>
              <p:nvCxnSpPr>
                <p:cNvPr id="37" name="直接箭头连接符 36"/>
                <p:cNvCxnSpPr>
                  <a:stCxn id="41" idx="4"/>
                  <a:endCxn id="33" idx="0"/>
                </p:cNvCxnSpPr>
                <p:nvPr/>
              </p:nvCxnSpPr>
              <p:spPr>
                <a:xfrm>
                  <a:off x="4846710" y="1236554"/>
                  <a:ext cx="6808" cy="76238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箭头连接符 37"/>
                <p:cNvCxnSpPr>
                  <a:stCxn id="33" idx="2"/>
                  <a:endCxn id="30" idx="0"/>
                </p:cNvCxnSpPr>
                <p:nvPr/>
              </p:nvCxnSpPr>
              <p:spPr>
                <a:xfrm>
                  <a:off x="4853518" y="2459740"/>
                  <a:ext cx="0" cy="70606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/>
                <p:cNvCxnSpPr>
                  <a:stCxn id="34" idx="2"/>
                  <a:endCxn id="31" idx="0"/>
                </p:cNvCxnSpPr>
                <p:nvPr/>
              </p:nvCxnSpPr>
              <p:spPr>
                <a:xfrm flipH="1">
                  <a:off x="4846710" y="4764688"/>
                  <a:ext cx="6808" cy="96637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箭头连接符 39"/>
                <p:cNvCxnSpPr>
                  <a:stCxn id="36" idx="0"/>
                  <a:endCxn id="32" idx="4"/>
                </p:cNvCxnSpPr>
                <p:nvPr/>
              </p:nvCxnSpPr>
              <p:spPr>
                <a:xfrm flipH="1" flipV="1">
                  <a:off x="6662957" y="4764688"/>
                  <a:ext cx="3737" cy="96637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椭圆 40"/>
                <p:cNvSpPr/>
                <p:nvPr/>
              </p:nvSpPr>
              <p:spPr>
                <a:xfrm>
                  <a:off x="4616310" y="775754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cxnSp>
              <p:nvCxnSpPr>
                <p:cNvPr id="42" name="直接箭头连接符 41"/>
                <p:cNvCxnSpPr>
                  <a:stCxn id="35" idx="0"/>
                  <a:endCxn id="41" idx="5"/>
                </p:cNvCxnSpPr>
                <p:nvPr/>
              </p:nvCxnSpPr>
              <p:spPr>
                <a:xfrm flipH="1" flipV="1">
                  <a:off x="5009627" y="1169071"/>
                  <a:ext cx="1653330" cy="151164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4960461" y="746602"/>
                  <a:ext cx="4627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0461" y="746602"/>
                  <a:ext cx="462755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2656166" y="1970360"/>
                  <a:ext cx="1664846" cy="419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{&lt;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&gt;}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166" y="1970360"/>
                  <a:ext cx="1664846" cy="41901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81" r="-4382" b="-3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2748931" y="746602"/>
                  <a:ext cx="947142" cy="419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931" y="746602"/>
                  <a:ext cx="947142" cy="41901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490" r="-9091" b="-322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7805661" y="808157"/>
                  <a:ext cx="1317083" cy="340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:2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661" y="808157"/>
                  <a:ext cx="1317083" cy="34001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20" r="-4523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2656166" y="3184707"/>
                  <a:ext cx="1664846" cy="419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{&lt;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&gt;}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166" y="3184707"/>
                  <a:ext cx="1664846" cy="41901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781" r="-4382" b="-322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2656166" y="4320139"/>
                  <a:ext cx="1664846" cy="419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{&lt;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&gt;}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166" y="4320139"/>
                  <a:ext cx="1664846" cy="41901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781" r="-4382" b="-3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2871464" y="5801127"/>
                  <a:ext cx="579488" cy="419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464" y="5801127"/>
                  <a:ext cx="579488" cy="41901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7045" r="-17045" b="-3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42"/>
                <p:cNvSpPr txBox="1"/>
                <p:nvPr/>
              </p:nvSpPr>
              <p:spPr>
                <a:xfrm>
                  <a:off x="8356979" y="5813889"/>
                  <a:ext cx="579488" cy="419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979" y="5813889"/>
                  <a:ext cx="579488" cy="41901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7045" r="-17045" b="-301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8133765" y="4364303"/>
                  <a:ext cx="947142" cy="419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3765" y="4364303"/>
                  <a:ext cx="947142" cy="41901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0490" r="-9091" b="-322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41"/>
                <p:cNvSpPr txBox="1"/>
                <p:nvPr/>
              </p:nvSpPr>
              <p:spPr>
                <a:xfrm>
                  <a:off x="8041124" y="2638627"/>
                  <a:ext cx="947142" cy="419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124" y="2638627"/>
                  <a:ext cx="947142" cy="41901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0490" r="-9091" b="-3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5840343" y="4100161"/>
                  <a:ext cx="461153" cy="340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343" y="4100161"/>
                  <a:ext cx="461153" cy="34001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286" r="-12857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915830" y="1402686"/>
                  <a:ext cx="1192123" cy="340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830" y="1402686"/>
                  <a:ext cx="1192123" cy="34001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5000" r="-5000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5259103" y="5054567"/>
                  <a:ext cx="461153" cy="340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9103" y="5054567"/>
                  <a:ext cx="461153" cy="34001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2857" r="-1428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248554" y="2584526"/>
                  <a:ext cx="339325" cy="340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𝐼𝑑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554" y="2584526"/>
                  <a:ext cx="339325" cy="34001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9231" r="-15385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7061978" y="5057207"/>
                  <a:ext cx="494132" cy="340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1978" y="5057207"/>
                  <a:ext cx="494132" cy="34001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514" r="-12162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6347969" y="1649301"/>
                  <a:ext cx="339325" cy="340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969" y="1649301"/>
                  <a:ext cx="339325" cy="34001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9608" r="-17647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7091570" y="3497888"/>
                  <a:ext cx="339325" cy="340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570" y="3497888"/>
                  <a:ext cx="339325" cy="34001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9608" r="-1764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5248555" y="3720842"/>
                  <a:ext cx="339325" cy="340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555" y="3720842"/>
                  <a:ext cx="339325" cy="34001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9231" r="-15385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6128115" y="6176348"/>
                <a:ext cx="4553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15" y="6176348"/>
                <a:ext cx="455381" cy="307777"/>
              </a:xfrm>
              <a:prstGeom prst="rect">
                <a:avLst/>
              </a:prstGeom>
              <a:blipFill rotWithShape="0">
                <a:blip r:embed="rId20"/>
                <a:stretch>
                  <a:fillRect l="-13333" r="-1066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标题 1"/>
          <p:cNvSpPr txBox="1">
            <a:spLocks/>
          </p:cNvSpPr>
          <p:nvPr/>
        </p:nvSpPr>
        <p:spPr>
          <a:xfrm>
            <a:off x="-14958" y="-9081"/>
            <a:ext cx="9026236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高级网系统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有色网系统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5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05085" y="0"/>
            <a:ext cx="2186915" cy="981076"/>
          </a:xfrm>
        </p:spPr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040228" y="1100942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865600" y="1100941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690972" y="1100941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935096" y="3111297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750483" y="3111297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40228" y="6397200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690972" y="6373023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935096" y="5493385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750483" y="5489058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939012" y="1960781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750483" y="1960781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842789" y="3111297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35096" y="4377755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750483" y="4374693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842789" y="4374693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861012" y="6373023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040228" y="3858482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690972" y="3858482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3"/>
          <p:cNvCxnSpPr>
            <a:stCxn id="11" idx="0"/>
            <a:endCxn id="23" idx="2"/>
          </p:cNvCxnSpPr>
          <p:nvPr/>
        </p:nvCxnSpPr>
        <p:spPr>
          <a:xfrm flipV="1">
            <a:off x="4270628" y="4319282"/>
            <a:ext cx="0" cy="20779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5"/>
          <p:cNvCxnSpPr>
            <a:stCxn id="23" idx="0"/>
            <a:endCxn id="6" idx="4"/>
          </p:cNvCxnSpPr>
          <p:nvPr/>
        </p:nvCxnSpPr>
        <p:spPr>
          <a:xfrm flipV="1">
            <a:off x="4270628" y="1561742"/>
            <a:ext cx="0" cy="22967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8"/>
          <p:cNvCxnSpPr>
            <a:stCxn id="6" idx="6"/>
            <a:endCxn id="16" idx="0"/>
          </p:cNvCxnSpPr>
          <p:nvPr/>
        </p:nvCxnSpPr>
        <p:spPr>
          <a:xfrm>
            <a:off x="4501028" y="1331342"/>
            <a:ext cx="668384" cy="6294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33"/>
          <p:cNvCxnSpPr>
            <a:stCxn id="7" idx="2"/>
            <a:endCxn id="16" idx="0"/>
          </p:cNvCxnSpPr>
          <p:nvPr/>
        </p:nvCxnSpPr>
        <p:spPr>
          <a:xfrm flipH="1">
            <a:off x="5169412" y="1331341"/>
            <a:ext cx="696188" cy="629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39"/>
          <p:cNvCxnSpPr>
            <a:stCxn id="16" idx="2"/>
            <a:endCxn id="9" idx="0"/>
          </p:cNvCxnSpPr>
          <p:nvPr/>
        </p:nvCxnSpPr>
        <p:spPr>
          <a:xfrm flipH="1">
            <a:off x="5165496" y="2421581"/>
            <a:ext cx="3916" cy="689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42"/>
          <p:cNvCxnSpPr>
            <a:stCxn id="9" idx="4"/>
            <a:endCxn id="19" idx="0"/>
          </p:cNvCxnSpPr>
          <p:nvPr/>
        </p:nvCxnSpPr>
        <p:spPr>
          <a:xfrm>
            <a:off x="5165496" y="3572097"/>
            <a:ext cx="0" cy="805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45"/>
          <p:cNvCxnSpPr>
            <a:stCxn id="19" idx="2"/>
            <a:endCxn id="13" idx="0"/>
          </p:cNvCxnSpPr>
          <p:nvPr/>
        </p:nvCxnSpPr>
        <p:spPr>
          <a:xfrm>
            <a:off x="5165496" y="4838555"/>
            <a:ext cx="0" cy="6548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57"/>
          <p:cNvCxnSpPr>
            <a:stCxn id="7" idx="6"/>
            <a:endCxn id="17" idx="0"/>
          </p:cNvCxnSpPr>
          <p:nvPr/>
        </p:nvCxnSpPr>
        <p:spPr>
          <a:xfrm>
            <a:off x="6326400" y="1331341"/>
            <a:ext cx="654483" cy="629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60"/>
          <p:cNvCxnSpPr>
            <a:stCxn id="8" idx="2"/>
            <a:endCxn id="17" idx="0"/>
          </p:cNvCxnSpPr>
          <p:nvPr/>
        </p:nvCxnSpPr>
        <p:spPr>
          <a:xfrm flipH="1">
            <a:off x="6980883" y="1331341"/>
            <a:ext cx="710089" cy="629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63"/>
          <p:cNvCxnSpPr>
            <a:stCxn id="8" idx="4"/>
            <a:endCxn id="24" idx="0"/>
          </p:cNvCxnSpPr>
          <p:nvPr/>
        </p:nvCxnSpPr>
        <p:spPr>
          <a:xfrm>
            <a:off x="7921372" y="1561741"/>
            <a:ext cx="0" cy="2296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66"/>
          <p:cNvCxnSpPr>
            <a:stCxn id="11" idx="0"/>
            <a:endCxn id="22" idx="2"/>
          </p:cNvCxnSpPr>
          <p:nvPr/>
        </p:nvCxnSpPr>
        <p:spPr>
          <a:xfrm flipV="1">
            <a:off x="7921372" y="4319282"/>
            <a:ext cx="0" cy="20537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69"/>
          <p:cNvCxnSpPr>
            <a:stCxn id="22" idx="3"/>
            <a:endCxn id="12" idx="2"/>
          </p:cNvCxnSpPr>
          <p:nvPr/>
        </p:nvCxnSpPr>
        <p:spPr>
          <a:xfrm>
            <a:off x="6321812" y="6603423"/>
            <a:ext cx="13691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72"/>
          <p:cNvCxnSpPr>
            <a:stCxn id="22" idx="1"/>
            <a:endCxn id="11" idx="6"/>
          </p:cNvCxnSpPr>
          <p:nvPr/>
        </p:nvCxnSpPr>
        <p:spPr>
          <a:xfrm flipH="1">
            <a:off x="4501028" y="6603423"/>
            <a:ext cx="1359984" cy="241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75"/>
          <p:cNvCxnSpPr>
            <a:stCxn id="20" idx="2"/>
            <a:endCxn id="15" idx="0"/>
          </p:cNvCxnSpPr>
          <p:nvPr/>
        </p:nvCxnSpPr>
        <p:spPr>
          <a:xfrm>
            <a:off x="6980883" y="4835493"/>
            <a:ext cx="0" cy="6535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80"/>
          <p:cNvCxnSpPr>
            <a:stCxn id="13" idx="4"/>
            <a:endCxn id="22" idx="0"/>
          </p:cNvCxnSpPr>
          <p:nvPr/>
        </p:nvCxnSpPr>
        <p:spPr>
          <a:xfrm>
            <a:off x="5165496" y="5954185"/>
            <a:ext cx="925916" cy="4188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84"/>
          <p:cNvCxnSpPr>
            <a:stCxn id="15" idx="4"/>
            <a:endCxn id="22" idx="0"/>
          </p:cNvCxnSpPr>
          <p:nvPr/>
        </p:nvCxnSpPr>
        <p:spPr>
          <a:xfrm flipH="1">
            <a:off x="6091412" y="5949858"/>
            <a:ext cx="889471" cy="4231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87"/>
          <p:cNvCxnSpPr>
            <a:stCxn id="19" idx="3"/>
            <a:endCxn id="21" idx="2"/>
          </p:cNvCxnSpPr>
          <p:nvPr/>
        </p:nvCxnSpPr>
        <p:spPr>
          <a:xfrm flipV="1">
            <a:off x="5395896" y="4605093"/>
            <a:ext cx="446893" cy="3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89"/>
          <p:cNvCxnSpPr>
            <a:stCxn id="20" idx="1"/>
            <a:endCxn id="21" idx="6"/>
          </p:cNvCxnSpPr>
          <p:nvPr/>
        </p:nvCxnSpPr>
        <p:spPr>
          <a:xfrm flipH="1">
            <a:off x="6303589" y="4605093"/>
            <a:ext cx="4468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91"/>
          <p:cNvCxnSpPr>
            <a:stCxn id="21" idx="0"/>
            <a:endCxn id="18" idx="2"/>
          </p:cNvCxnSpPr>
          <p:nvPr/>
        </p:nvCxnSpPr>
        <p:spPr>
          <a:xfrm flipV="1">
            <a:off x="6073189" y="3572097"/>
            <a:ext cx="0" cy="802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93"/>
          <p:cNvCxnSpPr>
            <a:stCxn id="18" idx="0"/>
            <a:endCxn id="7" idx="4"/>
          </p:cNvCxnSpPr>
          <p:nvPr/>
        </p:nvCxnSpPr>
        <p:spPr>
          <a:xfrm flipV="1">
            <a:off x="6073189" y="1561741"/>
            <a:ext cx="22811" cy="15495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96"/>
          <p:cNvCxnSpPr>
            <a:stCxn id="17" idx="2"/>
            <a:endCxn id="10" idx="0"/>
          </p:cNvCxnSpPr>
          <p:nvPr/>
        </p:nvCxnSpPr>
        <p:spPr>
          <a:xfrm>
            <a:off x="6980883" y="2421581"/>
            <a:ext cx="0" cy="689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99"/>
          <p:cNvCxnSpPr>
            <a:stCxn id="10" idx="4"/>
            <a:endCxn id="20" idx="0"/>
          </p:cNvCxnSpPr>
          <p:nvPr/>
        </p:nvCxnSpPr>
        <p:spPr>
          <a:xfrm>
            <a:off x="6980883" y="3572097"/>
            <a:ext cx="0" cy="802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 flipH="1">
                <a:off x="2186915" y="3657995"/>
                <a:ext cx="90769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86915" y="3657995"/>
                <a:ext cx="907693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标题 1"/>
          <p:cNvSpPr txBox="1">
            <a:spLocks/>
          </p:cNvSpPr>
          <p:nvPr/>
        </p:nvSpPr>
        <p:spPr>
          <a:xfrm>
            <a:off x="0" y="0"/>
            <a:ext cx="37165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4726983" y="2510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20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442285" y="1184755"/>
                <a:ext cx="10299032" cy="6401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托肯色：每个库所允许的托肯颜色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R</m:t>
                        </m:r>
                      </m:e>
                    </m:d>
                    <m:r>
                      <a:rPr lang="en-US" altLang="zh-CN" sz="28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 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R</m:t>
                        </m:r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&gt;</m:t>
                        </m:r>
                      </m:e>
                    </m:d>
                  </m:oMath>
                </a14:m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zh-CN" altLang="en-US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发生色：每个变迁可以依何种颜色发生</a:t>
                </a:r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单色和复合色：</a:t>
                </a:r>
                <a:r>
                  <a:rPr lang="en-US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R</m:t>
                    </m:r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单色， </a:t>
                </a:r>
                <a14:m>
                  <m:oMath xmlns:m="http://schemas.openxmlformats.org/officeDocument/2006/math"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R</m:t>
                    </m:r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</m:t>
                    </m:r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复合色</m:t>
                    </m:r>
                  </m:oMath>
                </a14:m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颜色集的多重子集：</a:t>
                </a:r>
                <a:r>
                  <a:rPr lang="en-US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R</m:t>
                    </m:r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</m:oMath>
                </a14:m>
                <a:r>
                  <a:rPr lang="en-US" altLang="zh-CN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 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（</a:t>
                </a:r>
                <a:r>
                  <a:rPr lang="en-US" altLang="zh-CN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2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红一黑）</a:t>
                </a:r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Id</m:t>
                    </m:r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：颜色到同色的映射</a:t>
                </a:r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a:rPr lang="en-US" altLang="zh-CN" sz="28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r</m:t>
                        </m:r>
                      </m:sub>
                    </m:sSub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1</m:t>
                    </m:r>
                    <m:r>
                      <a:rPr lang="zh-CN" altLang="en-US" sz="28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，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r</m:t>
                        </m:r>
                      </m:sub>
                    </m:sSub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2</m:t>
                    </m:r>
                    <m:r>
                      <a:rPr lang="zh-CN" altLang="en-US" sz="28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：</m:t>
                    </m:r>
                  </m:oMath>
                </a14:m>
                <a:r>
                  <a:rPr lang="zh-CN" altLang="en-US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复合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色的投影映射</a:t>
                </a:r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a:rPr lang="en-US" altLang="zh-CN" sz="28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r</m:t>
                        </m:r>
                      </m:sub>
                    </m:sSub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1</m:t>
                    </m:r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</a:t>
                </a:r>
                <a:r>
                  <a:rPr lang="zh-CN" altLang="en-US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复合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色第</a:t>
                </a:r>
                <a:r>
                  <a:rPr lang="en-US" altLang="zh-CN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1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色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prstClr val="black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prstClr val="black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r</m:t>
                        </m:r>
                      </m:sub>
                    </m:sSub>
                    <m:r>
                      <a:rPr lang="en-US" altLang="zh-CN" sz="2800" b="0" i="0">
                        <a:solidFill>
                          <a:prstClr val="black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2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：复合色第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2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色</a:t>
                </a:r>
                <a:endParaRPr lang="en-US" altLang="zh-CN" sz="2800" dirty="0">
                  <a:solidFill>
                    <a:prstClr val="black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zh-CN" altLang="en-US" sz="20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285" y="1184755"/>
                <a:ext cx="10299032" cy="6401753"/>
              </a:xfrm>
              <a:prstGeom prst="rect">
                <a:avLst/>
              </a:prstGeom>
              <a:blipFill rotWithShape="0">
                <a:blip r:embed="rId2"/>
                <a:stretch>
                  <a:fillRect l="-1243" t="-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-14958" y="-9081"/>
            <a:ext cx="9026236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高级网系统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有色网系统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639082" y="1401808"/>
            <a:ext cx="3437532" cy="4848917"/>
            <a:chOff x="1398117" y="441059"/>
            <a:chExt cx="4111544" cy="5757059"/>
          </a:xfrm>
        </p:grpSpPr>
        <p:sp>
          <p:nvSpPr>
            <p:cNvPr id="6" name="椭圆 5"/>
            <p:cNvSpPr/>
            <p:nvPr/>
          </p:nvSpPr>
          <p:spPr>
            <a:xfrm>
              <a:off x="1398117" y="44106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223489" y="44105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048861" y="44105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92985" y="245141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108372" y="245141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398117" y="573731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48861" y="5713141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292985" y="4833503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108372" y="4829176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296901" y="1300899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108372" y="1300899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200678" y="2451415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292985" y="3717873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108372" y="3714811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200678" y="3714811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18901" y="5713141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398117" y="3198600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048861" y="3198600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24" name="直接箭头连接符 23"/>
            <p:cNvCxnSpPr>
              <a:stCxn id="11" idx="0"/>
              <a:endCxn id="22" idx="2"/>
            </p:cNvCxnSpPr>
            <p:nvPr/>
          </p:nvCxnSpPr>
          <p:spPr>
            <a:xfrm flipV="1">
              <a:off x="1628517" y="3659400"/>
              <a:ext cx="0" cy="20779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22" idx="0"/>
              <a:endCxn id="6" idx="4"/>
            </p:cNvCxnSpPr>
            <p:nvPr/>
          </p:nvCxnSpPr>
          <p:spPr>
            <a:xfrm flipV="1">
              <a:off x="1628517" y="901860"/>
              <a:ext cx="0" cy="22967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6" idx="6"/>
              <a:endCxn id="15" idx="0"/>
            </p:cNvCxnSpPr>
            <p:nvPr/>
          </p:nvCxnSpPr>
          <p:spPr>
            <a:xfrm>
              <a:off x="1858917" y="671460"/>
              <a:ext cx="668384" cy="6294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7" idx="2"/>
              <a:endCxn id="15" idx="0"/>
            </p:cNvCxnSpPr>
            <p:nvPr/>
          </p:nvCxnSpPr>
          <p:spPr>
            <a:xfrm flipH="1">
              <a:off x="2527301" y="671459"/>
              <a:ext cx="696188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5" idx="2"/>
              <a:endCxn id="9" idx="0"/>
            </p:cNvCxnSpPr>
            <p:nvPr/>
          </p:nvCxnSpPr>
          <p:spPr>
            <a:xfrm flipH="1">
              <a:off x="2523385" y="1761699"/>
              <a:ext cx="3916" cy="689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9" idx="4"/>
              <a:endCxn id="18" idx="0"/>
            </p:cNvCxnSpPr>
            <p:nvPr/>
          </p:nvCxnSpPr>
          <p:spPr>
            <a:xfrm>
              <a:off x="2523385" y="2912215"/>
              <a:ext cx="0" cy="8056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18" idx="2"/>
              <a:endCxn id="13" idx="0"/>
            </p:cNvCxnSpPr>
            <p:nvPr/>
          </p:nvCxnSpPr>
          <p:spPr>
            <a:xfrm>
              <a:off x="2523385" y="4178673"/>
              <a:ext cx="0" cy="6548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7" idx="6"/>
              <a:endCxn id="16" idx="0"/>
            </p:cNvCxnSpPr>
            <p:nvPr/>
          </p:nvCxnSpPr>
          <p:spPr>
            <a:xfrm>
              <a:off x="3684289" y="671459"/>
              <a:ext cx="654483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8" idx="2"/>
              <a:endCxn id="16" idx="0"/>
            </p:cNvCxnSpPr>
            <p:nvPr/>
          </p:nvCxnSpPr>
          <p:spPr>
            <a:xfrm flipH="1">
              <a:off x="4338772" y="671459"/>
              <a:ext cx="710089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8" idx="4"/>
              <a:endCxn id="23" idx="0"/>
            </p:cNvCxnSpPr>
            <p:nvPr/>
          </p:nvCxnSpPr>
          <p:spPr>
            <a:xfrm>
              <a:off x="5279261" y="901859"/>
              <a:ext cx="0" cy="22967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12" idx="0"/>
              <a:endCxn id="23" idx="2"/>
            </p:cNvCxnSpPr>
            <p:nvPr/>
          </p:nvCxnSpPr>
          <p:spPr>
            <a:xfrm flipV="1">
              <a:off x="5279260" y="3659400"/>
              <a:ext cx="0" cy="20537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21" idx="3"/>
              <a:endCxn id="12" idx="2"/>
            </p:cNvCxnSpPr>
            <p:nvPr/>
          </p:nvCxnSpPr>
          <p:spPr>
            <a:xfrm>
              <a:off x="3679701" y="5943541"/>
              <a:ext cx="13691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21" idx="1"/>
              <a:endCxn id="11" idx="6"/>
            </p:cNvCxnSpPr>
            <p:nvPr/>
          </p:nvCxnSpPr>
          <p:spPr>
            <a:xfrm flipH="1">
              <a:off x="1858917" y="5943541"/>
              <a:ext cx="1359984" cy="241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19" idx="2"/>
              <a:endCxn id="14" idx="0"/>
            </p:cNvCxnSpPr>
            <p:nvPr/>
          </p:nvCxnSpPr>
          <p:spPr>
            <a:xfrm>
              <a:off x="4338772" y="4175611"/>
              <a:ext cx="0" cy="6535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13" idx="4"/>
              <a:endCxn id="21" idx="0"/>
            </p:cNvCxnSpPr>
            <p:nvPr/>
          </p:nvCxnSpPr>
          <p:spPr>
            <a:xfrm>
              <a:off x="2523385" y="5294303"/>
              <a:ext cx="925916" cy="4188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14" idx="4"/>
              <a:endCxn id="21" idx="0"/>
            </p:cNvCxnSpPr>
            <p:nvPr/>
          </p:nvCxnSpPr>
          <p:spPr>
            <a:xfrm flipH="1">
              <a:off x="3449301" y="5289976"/>
              <a:ext cx="889471" cy="4231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18" idx="3"/>
              <a:endCxn id="20" idx="2"/>
            </p:cNvCxnSpPr>
            <p:nvPr/>
          </p:nvCxnSpPr>
          <p:spPr>
            <a:xfrm flipV="1">
              <a:off x="2753785" y="3945211"/>
              <a:ext cx="446893" cy="30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19" idx="1"/>
              <a:endCxn id="20" idx="6"/>
            </p:cNvCxnSpPr>
            <p:nvPr/>
          </p:nvCxnSpPr>
          <p:spPr>
            <a:xfrm flipH="1">
              <a:off x="3661478" y="3945211"/>
              <a:ext cx="4468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20" idx="0"/>
              <a:endCxn id="17" idx="2"/>
            </p:cNvCxnSpPr>
            <p:nvPr/>
          </p:nvCxnSpPr>
          <p:spPr>
            <a:xfrm flipV="1">
              <a:off x="3431078" y="2912215"/>
              <a:ext cx="0" cy="8025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17" idx="0"/>
              <a:endCxn id="7" idx="4"/>
            </p:cNvCxnSpPr>
            <p:nvPr/>
          </p:nvCxnSpPr>
          <p:spPr>
            <a:xfrm flipV="1">
              <a:off x="3431078" y="901859"/>
              <a:ext cx="22811" cy="15495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16" idx="2"/>
              <a:endCxn id="10" idx="0"/>
            </p:cNvCxnSpPr>
            <p:nvPr/>
          </p:nvCxnSpPr>
          <p:spPr>
            <a:xfrm>
              <a:off x="4338772" y="1761699"/>
              <a:ext cx="0" cy="689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10" idx="4"/>
              <a:endCxn id="19" idx="0"/>
            </p:cNvCxnSpPr>
            <p:nvPr/>
          </p:nvCxnSpPr>
          <p:spPr>
            <a:xfrm>
              <a:off x="4338772" y="2912215"/>
              <a:ext cx="0" cy="8025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椭圆 45"/>
            <p:cNvSpPr/>
            <p:nvPr/>
          </p:nvSpPr>
          <p:spPr>
            <a:xfrm>
              <a:off x="1553102" y="596046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367068" y="596044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202732" y="600277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823556" y="2195599"/>
            <a:ext cx="3171055" cy="3468444"/>
            <a:chOff x="1398117" y="441059"/>
            <a:chExt cx="4111544" cy="4209454"/>
          </a:xfrm>
        </p:grpSpPr>
        <p:sp>
          <p:nvSpPr>
            <p:cNvPr id="51" name="椭圆 50"/>
            <p:cNvSpPr/>
            <p:nvPr/>
          </p:nvSpPr>
          <p:spPr>
            <a:xfrm>
              <a:off x="1398117" y="44106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223489" y="44105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5048861" y="44105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2292985" y="245141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4108372" y="245141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2296901" y="1300899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4108372" y="1300899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3320624" y="4189713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59" name="直接箭头连接符 58"/>
            <p:cNvCxnSpPr/>
            <p:nvPr/>
          </p:nvCxnSpPr>
          <p:spPr>
            <a:xfrm>
              <a:off x="1858917" y="714143"/>
              <a:ext cx="668383" cy="6294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52" idx="2"/>
              <a:endCxn id="56" idx="0"/>
            </p:cNvCxnSpPr>
            <p:nvPr/>
          </p:nvCxnSpPr>
          <p:spPr>
            <a:xfrm flipH="1">
              <a:off x="2527301" y="671459"/>
              <a:ext cx="696188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56" idx="2"/>
              <a:endCxn id="54" idx="0"/>
            </p:cNvCxnSpPr>
            <p:nvPr/>
          </p:nvCxnSpPr>
          <p:spPr>
            <a:xfrm flipH="1">
              <a:off x="2523385" y="1761699"/>
              <a:ext cx="3916" cy="689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54" idx="4"/>
            </p:cNvCxnSpPr>
            <p:nvPr/>
          </p:nvCxnSpPr>
          <p:spPr>
            <a:xfrm>
              <a:off x="2523385" y="2912215"/>
              <a:ext cx="744220" cy="12774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52" idx="6"/>
              <a:endCxn id="57" idx="0"/>
            </p:cNvCxnSpPr>
            <p:nvPr/>
          </p:nvCxnSpPr>
          <p:spPr>
            <a:xfrm>
              <a:off x="3684289" y="671459"/>
              <a:ext cx="654483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53" idx="2"/>
              <a:endCxn id="57" idx="0"/>
            </p:cNvCxnSpPr>
            <p:nvPr/>
          </p:nvCxnSpPr>
          <p:spPr>
            <a:xfrm flipH="1">
              <a:off x="4338772" y="671459"/>
              <a:ext cx="710089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stCxn id="57" idx="2"/>
              <a:endCxn id="55" idx="0"/>
            </p:cNvCxnSpPr>
            <p:nvPr/>
          </p:nvCxnSpPr>
          <p:spPr>
            <a:xfrm>
              <a:off x="4338772" y="1761699"/>
              <a:ext cx="0" cy="689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55" idx="4"/>
            </p:cNvCxnSpPr>
            <p:nvPr/>
          </p:nvCxnSpPr>
          <p:spPr>
            <a:xfrm flipH="1">
              <a:off x="3742595" y="2912215"/>
              <a:ext cx="596177" cy="12774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椭圆 66"/>
            <p:cNvSpPr/>
            <p:nvPr/>
          </p:nvSpPr>
          <p:spPr>
            <a:xfrm>
              <a:off x="1553102" y="596046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3367068" y="596044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202732" y="600277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70" name="右箭头 69"/>
          <p:cNvSpPr/>
          <p:nvPr/>
        </p:nvSpPr>
        <p:spPr>
          <a:xfrm>
            <a:off x="6022777" y="3414539"/>
            <a:ext cx="1376144" cy="747185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513729" y="0"/>
            <a:ext cx="3678271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sp>
        <p:nvSpPr>
          <p:cNvPr id="71" name="标题 1"/>
          <p:cNvSpPr txBox="1">
            <a:spLocks/>
          </p:cNvSpPr>
          <p:nvPr/>
        </p:nvSpPr>
        <p:spPr>
          <a:xfrm>
            <a:off x="-14958" y="-9081"/>
            <a:ext cx="9026236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忽略</a:t>
            </a:r>
            <a:r>
              <a:rPr kumimoji="1" lang="zh-CN" altLang="en-US" dirty="0"/>
              <a:t>细节</a:t>
            </a:r>
            <a:r>
              <a:rPr kumimoji="1" lang="zh-CN" altLang="en-US" dirty="0" smtClean="0"/>
              <a:t>：减</a:t>
            </a:r>
            <a:r>
              <a:rPr kumimoji="1" lang="zh-CN" altLang="en-US" dirty="0" smtClean="0"/>
              <a:t>少</a:t>
            </a:r>
            <a:r>
              <a:rPr kumimoji="1" lang="zh-CN" altLang="en-US" dirty="0" smtClean="0"/>
              <a:t>节点</a:t>
            </a:r>
            <a:endParaRPr kumimoji="1" lang="zh-CN" altLang="en-US" dirty="0"/>
          </a:p>
        </p:txBody>
      </p:sp>
      <p:cxnSp>
        <p:nvCxnSpPr>
          <p:cNvPr id="73" name="曲线连接符 72"/>
          <p:cNvCxnSpPr>
            <a:stCxn id="58" idx="1"/>
            <a:endCxn id="51" idx="4"/>
          </p:cNvCxnSpPr>
          <p:nvPr/>
        </p:nvCxnSpPr>
        <p:spPr>
          <a:xfrm rot="10800000">
            <a:off x="8001254" y="2575284"/>
            <a:ext cx="1305048" cy="289891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58" idx="3"/>
            <a:endCxn id="53" idx="4"/>
          </p:cNvCxnSpPr>
          <p:nvPr/>
        </p:nvCxnSpPr>
        <p:spPr>
          <a:xfrm flipV="1">
            <a:off x="9661697" y="2575282"/>
            <a:ext cx="1155217" cy="289892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21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0804" y="-46684"/>
            <a:ext cx="7502236" cy="981076"/>
          </a:xfrm>
        </p:spPr>
        <p:txBody>
          <a:bodyPr/>
          <a:lstStyle/>
          <a:p>
            <a:pPr algn="l"/>
            <a:r>
              <a:rPr kumimoji="1" lang="zh-CN" altLang="en-US" dirty="0" smtClean="0"/>
              <a:t>   忽略</a:t>
            </a:r>
            <a:r>
              <a:rPr kumimoji="1" lang="zh-CN" altLang="en-US" dirty="0"/>
              <a:t>细节</a:t>
            </a:r>
            <a:r>
              <a:rPr kumimoji="1" lang="zh-CN" altLang="en-US" dirty="0" smtClean="0"/>
              <a:t>：减</a:t>
            </a:r>
            <a:r>
              <a:rPr kumimoji="1" lang="zh-CN" altLang="en-US" dirty="0" smtClean="0"/>
              <a:t>少</a:t>
            </a:r>
            <a:r>
              <a:rPr kumimoji="1" lang="zh-CN" altLang="en-US" dirty="0" smtClean="0"/>
              <a:t>节点</a:t>
            </a:r>
            <a:endParaRPr kumimoji="1"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1834676" y="1168778"/>
            <a:ext cx="2119780" cy="5296259"/>
            <a:chOff x="1283000" y="671459"/>
            <a:chExt cx="2286172" cy="5921126"/>
          </a:xfrm>
        </p:grpSpPr>
        <p:sp>
          <p:nvSpPr>
            <p:cNvPr id="48" name="椭圆 47"/>
            <p:cNvSpPr/>
            <p:nvPr/>
          </p:nvSpPr>
          <p:spPr>
            <a:xfrm>
              <a:off x="1283000" y="67146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08372" y="67145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177868" y="268181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283000" y="596771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177868" y="5063903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181784" y="1531299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085561" y="2681815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2177868" y="3948273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085561" y="3945211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3103784" y="5943541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283000" y="3429000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59" name="直接箭头连接符 58"/>
            <p:cNvCxnSpPr>
              <a:stCxn id="51" idx="0"/>
              <a:endCxn id="58" idx="2"/>
            </p:cNvCxnSpPr>
            <p:nvPr/>
          </p:nvCxnSpPr>
          <p:spPr>
            <a:xfrm flipV="1">
              <a:off x="1513400" y="3889800"/>
              <a:ext cx="0" cy="20779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58" idx="0"/>
              <a:endCxn id="48" idx="4"/>
            </p:cNvCxnSpPr>
            <p:nvPr/>
          </p:nvCxnSpPr>
          <p:spPr>
            <a:xfrm flipV="1">
              <a:off x="1513400" y="1132260"/>
              <a:ext cx="0" cy="22967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48" idx="6"/>
              <a:endCxn id="53" idx="0"/>
            </p:cNvCxnSpPr>
            <p:nvPr/>
          </p:nvCxnSpPr>
          <p:spPr>
            <a:xfrm>
              <a:off x="1743800" y="901860"/>
              <a:ext cx="668384" cy="6294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49" idx="2"/>
              <a:endCxn id="53" idx="0"/>
            </p:cNvCxnSpPr>
            <p:nvPr/>
          </p:nvCxnSpPr>
          <p:spPr>
            <a:xfrm flipH="1">
              <a:off x="2412184" y="901859"/>
              <a:ext cx="696188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53" idx="2"/>
              <a:endCxn id="50" idx="0"/>
            </p:cNvCxnSpPr>
            <p:nvPr/>
          </p:nvCxnSpPr>
          <p:spPr>
            <a:xfrm flipH="1">
              <a:off x="2408268" y="1992099"/>
              <a:ext cx="3916" cy="689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50" idx="4"/>
              <a:endCxn id="55" idx="0"/>
            </p:cNvCxnSpPr>
            <p:nvPr/>
          </p:nvCxnSpPr>
          <p:spPr>
            <a:xfrm>
              <a:off x="2408268" y="3142615"/>
              <a:ext cx="0" cy="8056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stCxn id="55" idx="2"/>
              <a:endCxn id="52" idx="0"/>
            </p:cNvCxnSpPr>
            <p:nvPr/>
          </p:nvCxnSpPr>
          <p:spPr>
            <a:xfrm>
              <a:off x="2408268" y="4409073"/>
              <a:ext cx="0" cy="6548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57" idx="1"/>
              <a:endCxn id="51" idx="6"/>
            </p:cNvCxnSpPr>
            <p:nvPr/>
          </p:nvCxnSpPr>
          <p:spPr>
            <a:xfrm flipH="1">
              <a:off x="1743800" y="6173941"/>
              <a:ext cx="1359984" cy="241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52" idx="4"/>
              <a:endCxn id="57" idx="0"/>
            </p:cNvCxnSpPr>
            <p:nvPr/>
          </p:nvCxnSpPr>
          <p:spPr>
            <a:xfrm>
              <a:off x="2408268" y="5524703"/>
              <a:ext cx="925916" cy="4188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55" idx="3"/>
              <a:endCxn id="56" idx="2"/>
            </p:cNvCxnSpPr>
            <p:nvPr/>
          </p:nvCxnSpPr>
          <p:spPr>
            <a:xfrm flipV="1">
              <a:off x="2638668" y="4175611"/>
              <a:ext cx="446893" cy="30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56" idx="0"/>
              <a:endCxn id="54" idx="2"/>
            </p:cNvCxnSpPr>
            <p:nvPr/>
          </p:nvCxnSpPr>
          <p:spPr>
            <a:xfrm flipV="1">
              <a:off x="3315961" y="3142615"/>
              <a:ext cx="0" cy="8025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54" idx="0"/>
              <a:endCxn id="49" idx="4"/>
            </p:cNvCxnSpPr>
            <p:nvPr/>
          </p:nvCxnSpPr>
          <p:spPr>
            <a:xfrm flipV="1">
              <a:off x="3315961" y="1132259"/>
              <a:ext cx="22811" cy="15495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1437985" y="826446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3251951" y="826444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3" name="文本框 136"/>
            <p:cNvSpPr txBox="1"/>
            <p:nvPr/>
          </p:nvSpPr>
          <p:spPr>
            <a:xfrm>
              <a:off x="2841766" y="5387421"/>
              <a:ext cx="461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文本框 136"/>
            <p:cNvSpPr txBox="1"/>
            <p:nvPr/>
          </p:nvSpPr>
          <p:spPr>
            <a:xfrm>
              <a:off x="2300161" y="6223253"/>
              <a:ext cx="461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687161" y="1580949"/>
            <a:ext cx="2286172" cy="4214371"/>
            <a:chOff x="7414355" y="1324273"/>
            <a:chExt cx="2286172" cy="4214371"/>
          </a:xfrm>
        </p:grpSpPr>
        <p:grpSp>
          <p:nvGrpSpPr>
            <p:cNvPr id="76" name="组合 75"/>
            <p:cNvGrpSpPr/>
            <p:nvPr/>
          </p:nvGrpSpPr>
          <p:grpSpPr>
            <a:xfrm>
              <a:off x="7414355" y="1324273"/>
              <a:ext cx="2286172" cy="4214371"/>
              <a:chOff x="1398117" y="441059"/>
              <a:chExt cx="2286172" cy="4214371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1398117" y="441060"/>
                <a:ext cx="460800" cy="460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3223489" y="441059"/>
                <a:ext cx="460800" cy="460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2292985" y="2451415"/>
                <a:ext cx="460800" cy="460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2296901" y="1300899"/>
                <a:ext cx="460800" cy="4608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2696057" y="4192467"/>
                <a:ext cx="460800" cy="46296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87" name="直接箭头连接符 86"/>
              <p:cNvCxnSpPr>
                <a:stCxn id="82" idx="6"/>
                <a:endCxn id="85" idx="0"/>
              </p:cNvCxnSpPr>
              <p:nvPr/>
            </p:nvCxnSpPr>
            <p:spPr>
              <a:xfrm>
                <a:off x="1858917" y="671460"/>
                <a:ext cx="668384" cy="62943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/>
              <p:cNvCxnSpPr>
                <a:stCxn id="83" idx="2"/>
                <a:endCxn id="85" idx="0"/>
              </p:cNvCxnSpPr>
              <p:nvPr/>
            </p:nvCxnSpPr>
            <p:spPr>
              <a:xfrm flipH="1">
                <a:off x="2527301" y="671459"/>
                <a:ext cx="696188" cy="62944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/>
              <p:cNvCxnSpPr>
                <a:stCxn id="85" idx="2"/>
                <a:endCxn id="84" idx="0"/>
              </p:cNvCxnSpPr>
              <p:nvPr/>
            </p:nvCxnSpPr>
            <p:spPr>
              <a:xfrm flipH="1">
                <a:off x="2523385" y="1761699"/>
                <a:ext cx="3916" cy="6897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/>
              <p:cNvCxnSpPr>
                <a:stCxn id="84" idx="4"/>
                <a:endCxn id="86" idx="0"/>
              </p:cNvCxnSpPr>
              <p:nvPr/>
            </p:nvCxnSpPr>
            <p:spPr>
              <a:xfrm>
                <a:off x="2523385" y="2912215"/>
                <a:ext cx="403072" cy="128025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1" name="椭圆 90"/>
              <p:cNvSpPr/>
              <p:nvPr/>
            </p:nvSpPr>
            <p:spPr>
              <a:xfrm>
                <a:off x="1553102" y="529546"/>
                <a:ext cx="150829" cy="1508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3367068" y="596044"/>
                <a:ext cx="150829" cy="1508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77" name="直接箭头连接符 76"/>
            <p:cNvCxnSpPr>
              <a:stCxn id="85" idx="3"/>
              <a:endCxn id="83" idx="4"/>
            </p:cNvCxnSpPr>
            <p:nvPr/>
          </p:nvCxnSpPr>
          <p:spPr>
            <a:xfrm flipV="1">
              <a:off x="8773939" y="1785073"/>
              <a:ext cx="696188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肘形连接符 77"/>
            <p:cNvCxnSpPr>
              <a:endCxn id="82" idx="4"/>
            </p:cNvCxnSpPr>
            <p:nvPr/>
          </p:nvCxnSpPr>
          <p:spPr>
            <a:xfrm rot="16200000" flipV="1">
              <a:off x="6377352" y="3052478"/>
              <a:ext cx="3602347" cy="1067540"/>
            </a:xfrm>
            <a:prstGeom prst="bentConnector3">
              <a:avLst>
                <a:gd name="adj1" fmla="val 2464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本框 134"/>
            <p:cNvSpPr txBox="1"/>
            <p:nvPr/>
          </p:nvSpPr>
          <p:spPr>
            <a:xfrm>
              <a:off x="8759246" y="4175611"/>
              <a:ext cx="461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134"/>
            <p:cNvSpPr txBox="1"/>
            <p:nvPr/>
          </p:nvSpPr>
          <p:spPr>
            <a:xfrm>
              <a:off x="7963054" y="4891015"/>
              <a:ext cx="461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7491432" y="1594459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3" name="右箭头 92"/>
          <p:cNvSpPr/>
          <p:nvPr/>
        </p:nvSpPr>
        <p:spPr>
          <a:xfrm>
            <a:off x="5122161" y="3250594"/>
            <a:ext cx="1376144" cy="747185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标题 2"/>
          <p:cNvSpPr txBox="1">
            <a:spLocks/>
          </p:cNvSpPr>
          <p:nvPr/>
        </p:nvSpPr>
        <p:spPr>
          <a:xfrm>
            <a:off x="8513729" y="0"/>
            <a:ext cx="3678271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kumimoji="1" lang="en-US" altLang="zh-CN" smtClean="0"/>
              <a:t>Petri</a:t>
            </a:r>
            <a:r>
              <a:rPr kumimoji="1" lang="zh-CN" altLang="en-US" smtClean="0"/>
              <a:t>网系统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431194" y="1458879"/>
            <a:ext cx="1914197" cy="4583558"/>
            <a:chOff x="4616310" y="1197194"/>
            <a:chExt cx="1914197" cy="4583558"/>
          </a:xfrm>
        </p:grpSpPr>
        <p:cxnSp>
          <p:nvCxnSpPr>
            <p:cNvPr id="6" name="直接箭头连接符 5"/>
            <p:cNvCxnSpPr>
              <a:stCxn id="15" idx="3"/>
              <a:endCxn id="13" idx="2"/>
            </p:cNvCxnSpPr>
            <p:nvPr/>
          </p:nvCxnSpPr>
          <p:spPr>
            <a:xfrm>
              <a:off x="5083918" y="4534288"/>
              <a:ext cx="98578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4616310" y="1197194"/>
              <a:ext cx="1914197" cy="4583558"/>
              <a:chOff x="4616310" y="1197194"/>
              <a:chExt cx="1914197" cy="4583558"/>
            </a:xfrm>
          </p:grpSpPr>
          <p:cxnSp>
            <p:nvCxnSpPr>
              <p:cNvPr id="8" name="直接箭头连接符 7"/>
              <p:cNvCxnSpPr>
                <a:stCxn id="13" idx="0"/>
                <a:endCxn id="16" idx="2"/>
              </p:cNvCxnSpPr>
              <p:nvPr/>
            </p:nvCxnSpPr>
            <p:spPr>
              <a:xfrm flipH="1" flipV="1">
                <a:off x="6286293" y="3473395"/>
                <a:ext cx="13814" cy="83049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>
                <a:stCxn id="12" idx="6"/>
                <a:endCxn id="17" idx="1"/>
              </p:cNvCxnSpPr>
              <p:nvPr/>
            </p:nvCxnSpPr>
            <p:spPr>
              <a:xfrm>
                <a:off x="5077110" y="5550352"/>
                <a:ext cx="98681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>
                <a:stCxn id="11" idx="4"/>
                <a:endCxn id="15" idx="0"/>
              </p:cNvCxnSpPr>
              <p:nvPr/>
            </p:nvCxnSpPr>
            <p:spPr>
              <a:xfrm flipH="1">
                <a:off x="4853518" y="3735880"/>
                <a:ext cx="17837" cy="5680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4640955" y="3275080"/>
                <a:ext cx="460800" cy="460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16310" y="5319952"/>
                <a:ext cx="460800" cy="460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069707" y="4303888"/>
                <a:ext cx="460800" cy="460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640955" y="2246272"/>
                <a:ext cx="460800" cy="4608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623118" y="4303888"/>
                <a:ext cx="460800" cy="4608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055893" y="3012595"/>
                <a:ext cx="460800" cy="4608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063924" y="5319952"/>
                <a:ext cx="460800" cy="4608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8" name="直接箭头连接符 17"/>
              <p:cNvCxnSpPr>
                <a:stCxn id="22" idx="4"/>
                <a:endCxn id="14" idx="0"/>
              </p:cNvCxnSpPr>
              <p:nvPr/>
            </p:nvCxnSpPr>
            <p:spPr>
              <a:xfrm>
                <a:off x="4862436" y="1657994"/>
                <a:ext cx="8919" cy="58827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4" idx="2"/>
                <a:endCxn id="11" idx="0"/>
              </p:cNvCxnSpPr>
              <p:nvPr/>
            </p:nvCxnSpPr>
            <p:spPr>
              <a:xfrm>
                <a:off x="4871355" y="2707072"/>
                <a:ext cx="0" cy="5680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15" idx="2"/>
                <a:endCxn id="12" idx="0"/>
              </p:cNvCxnSpPr>
              <p:nvPr/>
            </p:nvCxnSpPr>
            <p:spPr>
              <a:xfrm flipH="1">
                <a:off x="4846710" y="4764688"/>
                <a:ext cx="6808" cy="55526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7" idx="0"/>
                <a:endCxn id="13" idx="4"/>
              </p:cNvCxnSpPr>
              <p:nvPr/>
            </p:nvCxnSpPr>
            <p:spPr>
              <a:xfrm flipV="1">
                <a:off x="6294324" y="4764688"/>
                <a:ext cx="5783" cy="55526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4632036" y="1197194"/>
                <a:ext cx="460800" cy="460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23" name="直接箭头连接符 22"/>
              <p:cNvCxnSpPr>
                <a:stCxn id="16" idx="0"/>
                <a:endCxn id="22" idx="5"/>
              </p:cNvCxnSpPr>
              <p:nvPr/>
            </p:nvCxnSpPr>
            <p:spPr>
              <a:xfrm flipH="1" flipV="1">
                <a:off x="5025353" y="1590511"/>
                <a:ext cx="1260940" cy="142208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直接箭头连接符 25"/>
          <p:cNvCxnSpPr>
            <a:stCxn id="29" idx="6"/>
            <a:endCxn id="30" idx="1"/>
          </p:cNvCxnSpPr>
          <p:nvPr/>
        </p:nvCxnSpPr>
        <p:spPr>
          <a:xfrm>
            <a:off x="8285748" y="5368809"/>
            <a:ext cx="13230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8" idx="4"/>
            <a:endCxn id="31" idx="0"/>
          </p:cNvCxnSpPr>
          <p:nvPr/>
        </p:nvCxnSpPr>
        <p:spPr>
          <a:xfrm>
            <a:off x="8083885" y="2497058"/>
            <a:ext cx="0" cy="11496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7887436" y="2076963"/>
            <a:ext cx="392898" cy="42009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892850" y="5158762"/>
            <a:ext cx="392898" cy="42009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608755" y="5158762"/>
            <a:ext cx="392898" cy="42009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887436" y="3646673"/>
            <a:ext cx="392898" cy="42009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2" name="肘形连接符 31"/>
          <p:cNvCxnSpPr>
            <a:stCxn id="30" idx="0"/>
            <a:endCxn id="28" idx="7"/>
          </p:cNvCxnSpPr>
          <p:nvPr/>
        </p:nvCxnSpPr>
        <p:spPr>
          <a:xfrm rot="16200000" flipV="1">
            <a:off x="7503862" y="2857418"/>
            <a:ext cx="3020277" cy="1582409"/>
          </a:xfrm>
          <a:prstGeom prst="bentConnector3">
            <a:avLst>
              <a:gd name="adj1" fmla="val 9933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31" idx="3"/>
            <a:endCxn id="28" idx="6"/>
          </p:cNvCxnSpPr>
          <p:nvPr/>
        </p:nvCxnSpPr>
        <p:spPr>
          <a:xfrm flipV="1">
            <a:off x="8280334" y="2287011"/>
            <a:ext cx="10829" cy="1569710"/>
          </a:xfrm>
          <a:prstGeom prst="curvedConnector3">
            <a:avLst>
              <a:gd name="adj1" fmla="val 899326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1" idx="2"/>
            <a:endCxn id="29" idx="0"/>
          </p:cNvCxnSpPr>
          <p:nvPr/>
        </p:nvCxnSpPr>
        <p:spPr>
          <a:xfrm>
            <a:off x="8083885" y="4066769"/>
            <a:ext cx="5414" cy="10919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057842" y="2895172"/>
                <a:ext cx="11056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42" y="2895172"/>
                <a:ext cx="110568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018778" y="4144072"/>
                <a:ext cx="11056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78" y="4144072"/>
                <a:ext cx="110568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837210" y="5219482"/>
                <a:ext cx="842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210" y="5219482"/>
                <a:ext cx="84247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144733" y="4414284"/>
                <a:ext cx="8887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33" y="4414284"/>
                <a:ext cx="88870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2477527" y="6024986"/>
                <a:ext cx="1623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&gt;+&lt;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527" y="6024986"/>
                <a:ext cx="162365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4093460" y="5209524"/>
                <a:ext cx="1623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&gt;+&lt;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460" y="5209524"/>
                <a:ext cx="162365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371960" y="3899395"/>
                <a:ext cx="842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960" y="3899395"/>
                <a:ext cx="84247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412700" y="2228712"/>
                <a:ext cx="842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00" y="2228712"/>
                <a:ext cx="842474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/>
          <p:cNvSpPr/>
          <p:nvPr/>
        </p:nvSpPr>
        <p:spPr>
          <a:xfrm>
            <a:off x="2064528" y="2406231"/>
            <a:ext cx="1077032" cy="2859451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L 形 43"/>
          <p:cNvSpPr/>
          <p:nvPr/>
        </p:nvSpPr>
        <p:spPr>
          <a:xfrm rot="10800000">
            <a:off x="2054969" y="1347612"/>
            <a:ext cx="2438202" cy="3918070"/>
          </a:xfrm>
          <a:prstGeom prst="corner">
            <a:avLst>
              <a:gd name="adj1" fmla="val 40562"/>
              <a:gd name="adj2" fmla="val 50000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6486603" y="2904948"/>
                <a:ext cx="16667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&gt;+&lt;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603" y="2904948"/>
                <a:ext cx="1666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7246825" y="4513404"/>
                <a:ext cx="842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825" y="4513404"/>
                <a:ext cx="84247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8135427" y="5595927"/>
                <a:ext cx="1623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&gt;+&lt;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427" y="5595927"/>
                <a:ext cx="1623650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9750401" y="3553920"/>
                <a:ext cx="1623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&gt;+&lt;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01" y="3553920"/>
                <a:ext cx="1623650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8814972" y="2287011"/>
                <a:ext cx="8887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972" y="2287011"/>
                <a:ext cx="88870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431971" y="1852196"/>
                <a:ext cx="16667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&gt;+&lt;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1" y="1852196"/>
                <a:ext cx="1666738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右箭头 77"/>
          <p:cNvSpPr/>
          <p:nvPr/>
        </p:nvSpPr>
        <p:spPr>
          <a:xfrm>
            <a:off x="5188285" y="3504680"/>
            <a:ext cx="1376144" cy="747185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Petri</a:t>
            </a:r>
            <a:r>
              <a:rPr kumimoji="1" lang="zh-CN" altLang="en-US" dirty="0"/>
              <a:t>网</a:t>
            </a:r>
            <a:r>
              <a:rPr kumimoji="1" lang="zh-CN" altLang="en-US" dirty="0" smtClean="0"/>
              <a:t>系统</a:t>
            </a:r>
            <a:endParaRPr kumimoji="1" lang="zh-CN" altLang="en-US" dirty="0"/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-10804" y="-46684"/>
            <a:ext cx="7502236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忽略细节</a:t>
            </a:r>
            <a:r>
              <a:rPr kumimoji="1" lang="zh-CN" altLang="en-US" dirty="0" smtClean="0"/>
              <a:t>：减</a:t>
            </a:r>
            <a:r>
              <a:rPr kumimoji="1" lang="zh-CN" altLang="en-US" dirty="0" smtClean="0"/>
              <a:t>少</a:t>
            </a:r>
            <a:r>
              <a:rPr kumimoji="1" lang="zh-CN" altLang="en-US" dirty="0" smtClean="0"/>
              <a:t>节点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60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1" grpId="1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/>
      <p:bldP spid="7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1343526" y="1344417"/>
                <a:ext cx="10515600" cy="5707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3200" dirty="0" smtClean="0"/>
                  <a:t>EN</a:t>
                </a:r>
                <a:r>
                  <a:rPr lang="zh-CN" altLang="en-US" sz="3200" dirty="0" smtClean="0"/>
                  <a:t>系统 </a:t>
                </a:r>
                <a14:m>
                  <m:oMath xmlns:m="http://schemas.openxmlformats.org/officeDocument/2006/math">
                    <m:r>
                      <a:rPr lang="zh-CN" alt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→</m:t>
                    </m:r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3200" dirty="0"/>
                      <m:t>P</m:t>
                    </m:r>
                    <m:r>
                      <m:rPr>
                        <m:nor/>
                      </m:rPr>
                      <a:rPr lang="en-US" altLang="zh-CN" sz="3200" dirty="0"/>
                      <m:t>/</m:t>
                    </m:r>
                    <m:r>
                      <m:rPr>
                        <m:nor/>
                      </m:rPr>
                      <a:rPr lang="en-US" altLang="zh-CN" sz="3200" dirty="0"/>
                      <m:t>T</m:t>
                    </m:r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系统</m:t>
                    </m:r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→</m:t>
                    </m:r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a:rPr lang="zh-CN" altLang="en-US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高级</m:t>
                    </m:r>
                    <m:r>
                      <a:rPr lang="zh-CN" altLang="en-US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网</m:t>
                    </m:r>
                    <m:r>
                      <a:rPr lang="zh-CN" altLang="en-US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系统</m:t>
                    </m:r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</m:oMath>
                </a14:m>
                <a:endParaRPr lang="en-US" altLang="zh-CN" sz="3200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3526" y="1344417"/>
                <a:ext cx="10515600" cy="570734"/>
              </a:xfrm>
              <a:blipFill rotWithShape="0">
                <a:blip r:embed="rId3"/>
                <a:stretch>
                  <a:fillRect l="-1449" t="-19355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3"/>
          <p:cNvSpPr txBox="1">
            <a:spLocks/>
          </p:cNvSpPr>
          <p:nvPr/>
        </p:nvSpPr>
        <p:spPr>
          <a:xfrm>
            <a:off x="1316235" y="2282854"/>
            <a:ext cx="10515600" cy="57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3200" dirty="0" smtClean="0"/>
              <a:t>都是网拓扑下的连续映射（网射）</a:t>
            </a:r>
            <a:endParaRPr lang="zh-CN" altLang="en-US" sz="3200" dirty="0"/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316235" y="3311014"/>
            <a:ext cx="10515600" cy="57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dirty="0" smtClean="0"/>
              <a:t>忽略细节：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760435" y="4005767"/>
            <a:ext cx="2764408" cy="470842"/>
            <a:chOff x="2760435" y="4005767"/>
            <a:chExt cx="2764408" cy="470842"/>
          </a:xfrm>
        </p:grpSpPr>
        <p:sp>
          <p:nvSpPr>
            <p:cNvPr id="8" name="椭圆 7"/>
            <p:cNvSpPr/>
            <p:nvPr/>
          </p:nvSpPr>
          <p:spPr>
            <a:xfrm>
              <a:off x="3868882" y="401580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cxnSp>
          <p:nvCxnSpPr>
            <p:cNvPr id="10" name="直接箭头连接符 9"/>
            <p:cNvCxnSpPr>
              <a:stCxn id="8" idx="6"/>
              <a:endCxn id="14" idx="1"/>
            </p:cNvCxnSpPr>
            <p:nvPr/>
          </p:nvCxnSpPr>
          <p:spPr>
            <a:xfrm flipV="1">
              <a:off x="4329682" y="4236167"/>
              <a:ext cx="734361" cy="100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064043" y="4005767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760435" y="4009543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cxnSp>
          <p:nvCxnSpPr>
            <p:cNvPr id="18" name="直接箭头连接符 17"/>
            <p:cNvCxnSpPr>
              <a:stCxn id="17" idx="3"/>
              <a:endCxn id="8" idx="2"/>
            </p:cNvCxnSpPr>
            <p:nvPr/>
          </p:nvCxnSpPr>
          <p:spPr>
            <a:xfrm>
              <a:off x="3221235" y="4239943"/>
              <a:ext cx="647647" cy="62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7229174" y="4005767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43695" y="4912059"/>
            <a:ext cx="2856191" cy="460800"/>
            <a:chOff x="2743695" y="4912059"/>
            <a:chExt cx="2856191" cy="460800"/>
          </a:xfrm>
        </p:grpSpPr>
        <p:sp>
          <p:nvSpPr>
            <p:cNvPr id="22" name="椭圆 21"/>
            <p:cNvSpPr/>
            <p:nvPr/>
          </p:nvSpPr>
          <p:spPr>
            <a:xfrm>
              <a:off x="2743695" y="491205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cxnSp>
          <p:nvCxnSpPr>
            <p:cNvPr id="23" name="直接箭头连接符 22"/>
            <p:cNvCxnSpPr>
              <a:stCxn id="22" idx="6"/>
              <a:endCxn id="24" idx="1"/>
            </p:cNvCxnSpPr>
            <p:nvPr/>
          </p:nvCxnSpPr>
          <p:spPr>
            <a:xfrm>
              <a:off x="3204495" y="5142459"/>
              <a:ext cx="7343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3938856" y="4912059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cxnSp>
          <p:nvCxnSpPr>
            <p:cNvPr id="25" name="直接箭头连接符 24"/>
            <p:cNvCxnSpPr>
              <a:stCxn id="24" idx="3"/>
              <a:endCxn id="28" idx="2"/>
            </p:cNvCxnSpPr>
            <p:nvPr/>
          </p:nvCxnSpPr>
          <p:spPr>
            <a:xfrm>
              <a:off x="4399656" y="5142459"/>
              <a:ext cx="73943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5139086" y="491205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7232301" y="4912059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5" name="内容占位符 3"/>
          <p:cNvSpPr txBox="1">
            <a:spLocks/>
          </p:cNvSpPr>
          <p:nvPr/>
        </p:nvSpPr>
        <p:spPr>
          <a:xfrm>
            <a:off x="1343526" y="5866460"/>
            <a:ext cx="10515600" cy="57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dirty="0" smtClean="0"/>
              <a:t>也都是网射</a:t>
            </a:r>
            <a:endParaRPr lang="zh-CN" altLang="en-US" dirty="0"/>
          </a:p>
        </p:txBody>
      </p:sp>
      <p:sp>
        <p:nvSpPr>
          <p:cNvPr id="36" name="右箭头 35"/>
          <p:cNvSpPr/>
          <p:nvPr/>
        </p:nvSpPr>
        <p:spPr>
          <a:xfrm>
            <a:off x="5999774" y="3971227"/>
            <a:ext cx="790514" cy="549964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6020836" y="4925971"/>
            <a:ext cx="790514" cy="549964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-10804" y="-46684"/>
            <a:ext cx="7502236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</a:t>
            </a:r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网上的拓扑映射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065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animBg="1"/>
      <p:bldP spid="30" grpId="0" animBg="1"/>
      <p:bldP spid="35" grpId="0"/>
      <p:bldP spid="36" grpId="0" animBg="1"/>
      <p:bldP spid="3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763" y="0"/>
            <a:ext cx="11026487" cy="98107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 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非线性</a:t>
            </a:r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网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系统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1439780" y="1248109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3600" dirty="0" smtClean="0"/>
                  <a:t>允许权函数有可变值：</a:t>
                </a:r>
                <a:endParaRPr lang="en-US" altLang="zh-CN" sz="3600" dirty="0" smtClean="0"/>
              </a:p>
              <a:p>
                <a:pPr marL="0" indent="0">
                  <a:buNone/>
                </a:pPr>
                <a:endParaRPr lang="en-US" altLang="zh-CN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b="0" i="0">
                          <a:latin typeface="Cambria Math" charset="0"/>
                        </a:rPr>
                        <m:t>W</m:t>
                      </m:r>
                      <m:r>
                        <a:rPr lang="zh-CN" altLang="en-US" sz="3600" b="0" i="0">
                          <a:latin typeface="Cambria Math" charset="0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 sz="3600" b="0" i="0">
                          <a:latin typeface="Cambria Math" charset="0"/>
                        </a:rPr>
                        <m:t>F</m:t>
                      </m:r>
                      <m:r>
                        <a:rPr lang="en-US" altLang="zh-CN" sz="3600" b="0" i="0">
                          <a:latin typeface="Cambria Math" charset="0"/>
                        </a:rPr>
                        <m:t> →{1,2,⋯}∪</m:t>
                      </m:r>
                      <m:r>
                        <m:rPr>
                          <m:sty m:val="p"/>
                        </m:rPr>
                        <a:rPr lang="en-US" altLang="zh-CN" sz="3600" b="0" i="0">
                          <a:latin typeface="Cambria Math" charset="0"/>
                        </a:rPr>
                        <m:t>S</m:t>
                      </m:r>
                    </m:oMath>
                  </m:oMathPara>
                </a14:m>
                <a:endParaRPr lang="en-US" altLang="zh-CN" sz="3600" dirty="0" smtClean="0"/>
              </a:p>
              <a:p>
                <a:pPr marL="0" indent="0">
                  <a:buNone/>
                </a:pPr>
                <a:endParaRPr lang="en-US" altLang="zh-CN" sz="3600" dirty="0"/>
              </a:p>
              <a:p>
                <a:pPr marL="0" indent="0">
                  <a:buNone/>
                </a:pPr>
                <a:r>
                  <a:rPr lang="zh-CN" altLang="en-US" sz="3600" dirty="0" smtClean="0"/>
                  <a:t>在标识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latin typeface="Cambria Math" charset="0"/>
                      </a:rPr>
                      <m:t>M</m:t>
                    </m:r>
                  </m:oMath>
                </a14:m>
                <a:r>
                  <a:rPr lang="zh-CN" altLang="en-US" sz="3600" dirty="0" smtClean="0"/>
                  <a:t>下，若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latin typeface="Cambria Math" charset="0"/>
                      </a:rPr>
                      <m:t>W</m:t>
                    </m:r>
                    <m:d>
                      <m:dPr>
                        <m:ctrlPr>
                          <a:rPr lang="en-US" altLang="zh-CN" sz="36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</a:rPr>
                          <m:t>x</m:t>
                        </m:r>
                        <m:r>
                          <a:rPr lang="en-US" altLang="zh-CN" sz="3600" b="0" i="0" smtClean="0">
                            <a:latin typeface="Cambria Math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</a:rPr>
                          <m:t>y</m:t>
                        </m:r>
                      </m:e>
                    </m:d>
                    <m:r>
                      <a:rPr lang="en-US" altLang="zh-CN" sz="36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charset="0"/>
                      </a:rPr>
                      <m:t>s</m:t>
                    </m:r>
                    <m:r>
                      <a:rPr lang="en-US" altLang="zh-CN" sz="3600" b="0" i="0" smtClean="0">
                        <a:latin typeface="Cambria Math" charset="0"/>
                      </a:rPr>
                      <m:t>, 则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charset="0"/>
                      </a:rPr>
                      <m:t>W</m:t>
                    </m:r>
                    <m:d>
                      <m:dPr>
                        <m:ctrlPr>
                          <a:rPr lang="en-US" altLang="zh-CN" sz="36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</a:rPr>
                          <m:t>x</m:t>
                        </m:r>
                        <m:r>
                          <a:rPr lang="en-US" altLang="zh-CN" sz="36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</a:rPr>
                          <m:t>y</m:t>
                        </m:r>
                      </m:e>
                    </m:d>
                    <m:r>
                      <a:rPr lang="en-US" altLang="zh-CN" sz="36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charset="0"/>
                      </a:rPr>
                      <m:t>M</m:t>
                    </m:r>
                    <m:d>
                      <m:dPr>
                        <m:ctrlPr>
                          <a:rPr lang="en-US" altLang="zh-CN" sz="36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</a:rPr>
                          <m:t>s</m:t>
                        </m:r>
                      </m:e>
                    </m:d>
                  </m:oMath>
                </a14:m>
                <a:endParaRPr lang="en-US" altLang="zh-CN" sz="3600" dirty="0"/>
              </a:p>
              <a:p>
                <a:pPr marL="0" indent="0">
                  <a:buNone/>
                </a:pPr>
                <a:endParaRPr lang="zh-CN" altLang="en-US" sz="3600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9780" y="1248109"/>
                <a:ext cx="10515600" cy="4351338"/>
              </a:xfrm>
              <a:blipFill rotWithShape="0">
                <a:blip r:embed="rId2"/>
                <a:stretch>
                  <a:fillRect l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72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04145" y="1084535"/>
                <a:ext cx="11427373" cy="138934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u</m:t>
                    </m:r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at</m:t>
                    </m:r>
                    <m:d>
                      <m:dPr>
                        <m:ctrlPr>
                          <a:rPr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e>
                    </m:d>
                    <m:r>
                      <a:rPr lang="zh-CN" alt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电梯</m:t>
                    </m:r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升</m:t>
                    </m:r>
                    <m:r>
                      <a:rPr lang="zh-CN" alt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向</m:t>
                    </m:r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停在</m:t>
                    </m:r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  <m:r>
                      <a:rPr lang="zh-CN" alt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层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有托肯时</m:t>
                        </m:r>
                      </m:e>
                    </m:d>
                  </m:oMath>
                </a14:m>
                <a:r>
                  <a:rPr lang="zh-CN" altLang="en-US" sz="3200" dirty="0" smtClean="0">
                    <a:solidFill>
                      <a:prstClr val="black"/>
                    </a:solidFill>
                  </a:rPr>
                  <a:t>；</a:t>
                </a:r>
                <a:r>
                  <a:rPr lang="en-US" altLang="zh-CN" sz="3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solidFill>
                          <a:prstClr val="black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l</m:t>
                    </m:r>
                    <m:r>
                      <a:rPr lang="en-US" altLang="zh-CN" sz="3200" b="0" i="0">
                        <a:solidFill>
                          <a:prstClr val="black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3200" b="0" i="0">
                        <a:solidFill>
                          <a:prstClr val="black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  <m:r>
                      <a:rPr lang="en-US" altLang="zh-CN" sz="3200" b="0" i="0">
                        <a:solidFill>
                          <a:prstClr val="black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</m:t>
                    </m:r>
                  </m:oMath>
                </a14:m>
                <a:r>
                  <a:rPr lang="zh-CN" altLang="en-US" sz="3200" dirty="0" smtClean="0">
                    <a:solidFill>
                      <a:prstClr val="black"/>
                    </a:solidFill>
                  </a:rPr>
                  <a:t>梯</a:t>
                </a:r>
                <a:r>
                  <a:rPr lang="zh-CN" altLang="en-US" sz="3200" dirty="0">
                    <a:solidFill>
                      <a:prstClr val="black"/>
                    </a:solidFill>
                  </a:rPr>
                  <a:t>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solidFill>
                          <a:prstClr val="black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  <m:r>
                      <a:rPr lang="zh-CN" altLang="en-US" sz="3200" b="0" i="0">
                        <a:solidFill>
                          <a:prstClr val="black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层</m:t>
                    </m:r>
                  </m:oMath>
                </a14:m>
                <a:r>
                  <a:rPr lang="zh-CN" altLang="en-US" sz="3200" dirty="0" smtClean="0">
                    <a:solidFill>
                      <a:prstClr val="black"/>
                    </a:solidFill>
                  </a:rPr>
                  <a:t>按钮；</a:t>
                </a:r>
                <a:endParaRPr lang="zh-CN" altLang="en-US" sz="3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3200" dirty="0" smtClean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Fu</m:t>
                    </m:r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</m:t>
                    </m:r>
                  </m:oMath>
                </a14:m>
                <a:r>
                  <a:rPr lang="zh-CN" altLang="en-US" sz="3200" dirty="0" smtClean="0"/>
                  <a:t> 楼层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</m:oMath>
                </a14:m>
                <a:r>
                  <a:rPr lang="zh-CN" altLang="en-US" sz="3200" dirty="0" smtClean="0"/>
                  <a:t>上升按钮</a:t>
                </a:r>
                <a:r>
                  <a:rPr lang="zh-CN" altLang="en-US" sz="3200" dirty="0"/>
                  <a:t>；</a:t>
                </a:r>
                <a:r>
                  <a:rPr lang="zh-CN" altLang="en-US" sz="32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u</m:t>
                    </m:r>
                    <m: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open</m:t>
                    </m:r>
                    <m:d>
                      <m:dPr>
                        <m:ctrlPr>
                          <a:rPr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e>
                    </m:d>
                    <m:r>
                      <a:rPr lang="zh-CN" alt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电梯上升方向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prstClr val="black"/>
                        </a:solidFill>
                      </a:rPr>
                      <m:t>,</m:t>
                    </m:r>
                    <m:r>
                      <a:rPr lang="zh-CN" alt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停在</m:t>
                    </m:r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</m:oMath>
                </a14:m>
                <a:r>
                  <a:rPr lang="zh-CN" altLang="en-US" sz="3200" dirty="0"/>
                  <a:t>层并开着</a:t>
                </a:r>
                <a:r>
                  <a:rPr lang="zh-CN" altLang="en-US" sz="3200" dirty="0" smtClean="0"/>
                  <a:t>门 </a:t>
                </a:r>
                <a:endParaRPr lang="en-US" altLang="zh-CN" sz="3200" dirty="0" smtClean="0"/>
              </a:p>
              <a:p>
                <a:pPr marL="0" lvl="0" indent="0">
                  <a:buNone/>
                </a:pPr>
                <a:endParaRPr lang="en-US" altLang="zh-CN" sz="32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zh-CN" altLang="en-US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145" y="1084535"/>
                <a:ext cx="11427373" cy="1389345"/>
              </a:xfrm>
              <a:blipFill rotWithShape="0">
                <a:blip r:embed="rId2"/>
                <a:stretch>
                  <a:fillRect l="-1387" t="-7895" b="-62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2514187" y="2883159"/>
            <a:ext cx="7937083" cy="3096393"/>
            <a:chOff x="2029888" y="1913509"/>
            <a:chExt cx="7937083" cy="3096393"/>
          </a:xfrm>
        </p:grpSpPr>
        <p:grpSp>
          <p:nvGrpSpPr>
            <p:cNvPr id="5" name="组合 4"/>
            <p:cNvGrpSpPr/>
            <p:nvPr/>
          </p:nvGrpSpPr>
          <p:grpSpPr>
            <a:xfrm>
              <a:off x="2975213" y="1913509"/>
              <a:ext cx="5383158" cy="3096393"/>
              <a:chOff x="3126518" y="1902081"/>
              <a:chExt cx="5383158" cy="309639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587697" y="1924938"/>
                <a:ext cx="460800" cy="4608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546108" y="3320106"/>
                <a:ext cx="460800" cy="4608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587697" y="4537674"/>
                <a:ext cx="460800" cy="4608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8048876" y="4076874"/>
                <a:ext cx="460800" cy="460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0" name="直接箭头连接符 9"/>
              <p:cNvCxnSpPr/>
              <p:nvPr/>
            </p:nvCxnSpPr>
            <p:spPr>
              <a:xfrm flipV="1">
                <a:off x="3587318" y="2095704"/>
                <a:ext cx="2000379" cy="992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14" idx="5"/>
                <a:endCxn id="7" idx="1"/>
              </p:cNvCxnSpPr>
              <p:nvPr/>
            </p:nvCxnSpPr>
            <p:spPr>
              <a:xfrm>
                <a:off x="3519835" y="2328179"/>
                <a:ext cx="2026273" cy="12223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14" idx="4"/>
                <a:endCxn id="8" idx="1"/>
              </p:cNvCxnSpPr>
              <p:nvPr/>
            </p:nvCxnSpPr>
            <p:spPr>
              <a:xfrm>
                <a:off x="3356918" y="2395662"/>
                <a:ext cx="2230779" cy="2372412"/>
              </a:xfrm>
              <a:prstGeom prst="straightConnector1">
                <a:avLst/>
              </a:prstGeom>
              <a:ln w="38100"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5469505" y="4671177"/>
                <a:ext cx="117143" cy="11714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126518" y="1934862"/>
                <a:ext cx="460800" cy="460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箭头连接符 14"/>
              <p:cNvCxnSpPr/>
              <p:nvPr/>
            </p:nvCxnSpPr>
            <p:spPr>
              <a:xfrm flipV="1">
                <a:off x="3479295" y="2258213"/>
                <a:ext cx="2066813" cy="1861715"/>
              </a:xfrm>
              <a:prstGeom prst="straightConnector1">
                <a:avLst/>
              </a:prstGeom>
              <a:ln w="38100"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椭圆 15"/>
              <p:cNvSpPr/>
              <p:nvPr/>
            </p:nvSpPr>
            <p:spPr>
              <a:xfrm>
                <a:off x="5482759" y="2199642"/>
                <a:ext cx="117143" cy="11714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7" name="直接箭头连接符 16"/>
              <p:cNvCxnSpPr>
                <a:stCxn id="19" idx="6"/>
              </p:cNvCxnSpPr>
              <p:nvPr/>
            </p:nvCxnSpPr>
            <p:spPr>
              <a:xfrm flipV="1">
                <a:off x="3587318" y="3698490"/>
                <a:ext cx="1954012" cy="60878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19" idx="5"/>
              </p:cNvCxnSpPr>
              <p:nvPr/>
            </p:nvCxnSpPr>
            <p:spPr>
              <a:xfrm>
                <a:off x="3519835" y="4470191"/>
                <a:ext cx="2080067" cy="46034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>
                <a:off x="3126518" y="4076874"/>
                <a:ext cx="460800" cy="460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20" name="直接箭头连接符 19"/>
              <p:cNvCxnSpPr/>
              <p:nvPr/>
            </p:nvCxnSpPr>
            <p:spPr>
              <a:xfrm>
                <a:off x="6048497" y="2238335"/>
                <a:ext cx="2067862" cy="188614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6006908" y="3669774"/>
                <a:ext cx="2041968" cy="67725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endCxn id="9" idx="3"/>
              </p:cNvCxnSpPr>
              <p:nvPr/>
            </p:nvCxnSpPr>
            <p:spPr>
              <a:xfrm flipV="1">
                <a:off x="6048497" y="4470191"/>
                <a:ext cx="2067862" cy="44145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 flipH="1">
                <a:off x="6048497" y="2072847"/>
                <a:ext cx="1962483" cy="228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26" idx="3"/>
                <a:endCxn id="7" idx="3"/>
              </p:cNvCxnSpPr>
              <p:nvPr/>
            </p:nvCxnSpPr>
            <p:spPr>
              <a:xfrm flipH="1">
                <a:off x="6006908" y="2295398"/>
                <a:ext cx="2071555" cy="12551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26" idx="4"/>
                <a:endCxn id="8" idx="3"/>
              </p:cNvCxnSpPr>
              <p:nvPr/>
            </p:nvCxnSpPr>
            <p:spPr>
              <a:xfrm flipH="1">
                <a:off x="6048497" y="2362881"/>
                <a:ext cx="2192883" cy="240519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椭圆 25"/>
              <p:cNvSpPr/>
              <p:nvPr/>
            </p:nvSpPr>
            <p:spPr>
              <a:xfrm>
                <a:off x="8010980" y="1902081"/>
                <a:ext cx="460800" cy="460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2037167" y="1945775"/>
                  <a:ext cx="54046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7167" y="1945775"/>
                  <a:ext cx="54046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636" r="-20455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2029888" y="4219958"/>
                  <a:ext cx="8046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888" y="4219958"/>
                  <a:ext cx="80464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333" r="-13636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8567164" y="4219958"/>
                  <a:ext cx="13998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7164" y="4219958"/>
                  <a:ext cx="139980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620" r="-7424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8567164" y="1946290"/>
                  <a:ext cx="10317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7164" y="1946290"/>
                  <a:ext cx="103175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142" r="-10059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本框 31"/>
          <p:cNvSpPr txBox="1"/>
          <p:nvPr/>
        </p:nvSpPr>
        <p:spPr>
          <a:xfrm>
            <a:off x="3689912" y="6208037"/>
            <a:ext cx="570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网（即</a:t>
            </a:r>
            <a:r>
              <a:rPr lang="en-US" altLang="zh-CN" sz="28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EN</a:t>
            </a:r>
            <a:r>
              <a:rPr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系统）：三个变迁</a:t>
            </a:r>
            <a:endParaRPr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117763" y="0"/>
            <a:ext cx="11026487" cy="98107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 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非线性网系统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6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63148" y="1756585"/>
            <a:ext cx="4706232" cy="2449231"/>
            <a:chOff x="3817104" y="1644919"/>
            <a:chExt cx="4706232" cy="2449231"/>
          </a:xfrm>
        </p:grpSpPr>
        <p:sp>
          <p:nvSpPr>
            <p:cNvPr id="7" name="矩形 6"/>
            <p:cNvSpPr/>
            <p:nvPr/>
          </p:nvSpPr>
          <p:spPr>
            <a:xfrm>
              <a:off x="5942563" y="2781363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cxnSp>
          <p:nvCxnSpPr>
            <p:cNvPr id="8" name="直接箭头连接符 7"/>
            <p:cNvCxnSpPr>
              <a:stCxn id="19" idx="5"/>
            </p:cNvCxnSpPr>
            <p:nvPr/>
          </p:nvCxnSpPr>
          <p:spPr>
            <a:xfrm>
              <a:off x="4215907" y="2159776"/>
              <a:ext cx="1726656" cy="6890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stCxn id="17" idx="6"/>
            </p:cNvCxnSpPr>
            <p:nvPr/>
          </p:nvCxnSpPr>
          <p:spPr>
            <a:xfrm flipV="1">
              <a:off x="4277904" y="3242163"/>
              <a:ext cx="1659173" cy="6143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15" idx="2"/>
            </p:cNvCxnSpPr>
            <p:nvPr/>
          </p:nvCxnSpPr>
          <p:spPr>
            <a:xfrm flipH="1" flipV="1">
              <a:off x="6403363" y="3242163"/>
              <a:ext cx="1659173" cy="6215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12" idx="3"/>
            </p:cNvCxnSpPr>
            <p:nvPr/>
          </p:nvCxnSpPr>
          <p:spPr>
            <a:xfrm flipH="1">
              <a:off x="6403363" y="2167034"/>
              <a:ext cx="1688598" cy="6818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8024478" y="1773717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984303" y="2387168"/>
              <a:ext cx="117143" cy="11714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105070" y="3410935"/>
              <a:ext cx="117143" cy="11714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062536" y="363335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cxnSp>
          <p:nvCxnSpPr>
            <p:cNvPr id="16" name="曲线连接符 15"/>
            <p:cNvCxnSpPr/>
            <p:nvPr/>
          </p:nvCxnSpPr>
          <p:spPr>
            <a:xfrm rot="5400000" flipH="1" flipV="1">
              <a:off x="4534534" y="3004243"/>
              <a:ext cx="198006" cy="1060208"/>
            </a:xfrm>
            <a:prstGeom prst="curvedConnector3">
              <a:avLst>
                <a:gd name="adj1" fmla="val 22411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3817104" y="3626096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449131">
              <a:off x="3818537" y="1644919"/>
              <a:ext cx="1242344" cy="1356950"/>
            </a:xfrm>
            <a:prstGeom prst="arc">
              <a:avLst>
                <a:gd name="adj1" fmla="val 13611008"/>
                <a:gd name="adj2" fmla="val 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822590" y="176645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780408" y="3436657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t</m:t>
                      </m:r>
                    </m:oMath>
                  </m:oMathPara>
                </a14:m>
                <a:endParaRPr lang="zh-CN" altLang="en-US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408" y="3436657"/>
                <a:ext cx="382925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437813" y="187812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l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i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13" y="1878125"/>
                <a:ext cx="50975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3095" t="-3279" r="-19048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393973" y="3836916"/>
                <a:ext cx="761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u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i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973" y="3836916"/>
                <a:ext cx="76142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000" t="-3279" r="-12800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8759421" y="1932534"/>
                <a:ext cx="956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u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at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i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421" y="1932534"/>
                <a:ext cx="95699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185" t="-3279" r="-10191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8727636" y="3783033"/>
                <a:ext cx="1399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u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open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i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636" y="3783033"/>
                <a:ext cx="139980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73" t="-3333" r="-5677"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841375" y="4932646"/>
                <a:ext cx="73106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图中</m:t>
                    </m:r>
                    <m: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W</m:t>
                    </m:r>
                    <m:d>
                      <m:dPr>
                        <m:ctrlPr>
                          <a:rPr lang="en-US" altLang="zh-CN" sz="28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l</m:t>
                        </m:r>
                        <m:d>
                          <m:dPr>
                            <m:ctrlPr>
                              <a:rPr lang="en-US" altLang="zh-CN" sz="2800" i="1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28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e>
                    </m:d>
                    <m: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l</m:t>
                    </m:r>
                    <m: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  <m: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</m:t>
                    </m:r>
                  </m:oMath>
                </a14:m>
                <a:r>
                  <a:rPr lang="en-US" altLang="zh-CN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W</m:t>
                    </m:r>
                    <m:d>
                      <m:dPr>
                        <m:ctrlPr>
                          <a:rPr lang="en-US" altLang="zh-CN" sz="28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Fu</m:t>
                        </m:r>
                        <m:d>
                          <m:dPr>
                            <m:ctrlPr>
                              <a:rPr lang="en-US" altLang="zh-CN" sz="2800" i="1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i</m:t>
                            </m:r>
                          </m:e>
                        </m:d>
                        <m:r>
                          <a:rPr lang="en-US" altLang="zh-CN" sz="28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8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e>
                    </m:d>
                    <m: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Fu</m:t>
                    </m:r>
                    <m: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  <m: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</m:t>
                    </m:r>
                  </m:oMath>
                </a14:m>
                <a:endParaRPr lang="zh-CN" altLang="en-US" sz="28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375" y="4932646"/>
                <a:ext cx="7310638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834866" y="5766810"/>
                <a:ext cx="76733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t</m:t>
                    </m:r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的发生权只要求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l</m:t>
                    </m:r>
                    <m:d>
                      <m:dPr>
                        <m:ctrlPr>
                          <a:rPr lang="en-US" altLang="zh-CN" sz="28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e>
                    </m:d>
                    <m:r>
                      <a:rPr lang="zh-CN" altLang="en-US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和</m:t>
                    </m:r>
                    <m:r>
                      <m:rPr>
                        <m:sty m:val="p"/>
                      </m:rP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Fu</m:t>
                    </m:r>
                    <m: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  <m: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至少一个有托肯</a:t>
                </a:r>
                <a:endParaRPr lang="zh-CN" altLang="en-US" sz="28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66" y="5766810"/>
                <a:ext cx="7673337" cy="523220"/>
              </a:xfrm>
              <a:prstGeom prst="rect">
                <a:avLst/>
              </a:prstGeom>
              <a:blipFill rotWithShape="0">
                <a:blip r:embed="rId8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117763" y="0"/>
            <a:ext cx="11026487" cy="981076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 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非线性网系统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42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82191" y="0"/>
            <a:ext cx="3609809" cy="981076"/>
          </a:xfrm>
        </p:spPr>
        <p:txBody>
          <a:bodyPr>
            <a:normAutofit/>
          </a:bodyPr>
          <a:lstStyle/>
          <a:p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294250" y="1522303"/>
            <a:ext cx="7968096" cy="2163462"/>
            <a:chOff x="2294250" y="1713155"/>
            <a:chExt cx="7968096" cy="2163462"/>
          </a:xfrm>
        </p:grpSpPr>
        <p:cxnSp>
          <p:nvCxnSpPr>
            <p:cNvPr id="5" name="直接箭头连接符 4"/>
            <p:cNvCxnSpPr>
              <a:stCxn id="11" idx="6"/>
            </p:cNvCxnSpPr>
            <p:nvPr/>
          </p:nvCxnSpPr>
          <p:spPr>
            <a:xfrm flipV="1">
              <a:off x="3741003" y="2984986"/>
              <a:ext cx="1347643" cy="660108"/>
            </a:xfrm>
            <a:prstGeom prst="straightConnector1">
              <a:avLst/>
            </a:prstGeom>
            <a:ln w="381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>
              <a:stCxn id="12" idx="6"/>
            </p:cNvCxnSpPr>
            <p:nvPr/>
          </p:nvCxnSpPr>
          <p:spPr>
            <a:xfrm>
              <a:off x="3807558" y="1989068"/>
              <a:ext cx="1257027" cy="581515"/>
            </a:xfrm>
            <a:prstGeom prst="straightConnector1">
              <a:avLst/>
            </a:prstGeom>
            <a:ln w="381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>
              <a:endCxn id="10" idx="2"/>
            </p:cNvCxnSpPr>
            <p:nvPr/>
          </p:nvCxnSpPr>
          <p:spPr>
            <a:xfrm>
              <a:off x="6773748" y="3012323"/>
              <a:ext cx="1347643" cy="6134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stCxn id="9" idx="3"/>
            </p:cNvCxnSpPr>
            <p:nvPr/>
          </p:nvCxnSpPr>
          <p:spPr>
            <a:xfrm flipH="1">
              <a:off x="6773748" y="2106472"/>
              <a:ext cx="1415126" cy="4641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8121391" y="171315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8121391" y="3397588"/>
              <a:ext cx="460800" cy="4562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280203" y="3416945"/>
              <a:ext cx="460800" cy="4562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346758" y="175866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90059" y="1911715"/>
              <a:ext cx="168200" cy="1682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425525" y="3563731"/>
              <a:ext cx="168200" cy="1682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Lantinghei SC Extralight" charset="-122"/>
                <a:ea typeface="Lantinghei SC Extralight" charset="-122"/>
                <a:cs typeface="Lantinghei SC Extralight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064585" y="2395678"/>
              <a:ext cx="1733224" cy="883746"/>
              <a:chOff x="5023859" y="4998251"/>
              <a:chExt cx="1733224" cy="88374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023859" y="4998251"/>
                <a:ext cx="1733224" cy="88374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  <p:cxnSp>
            <p:nvCxnSpPr>
              <p:cNvPr id="17" name="直接箭头连接符 16"/>
              <p:cNvCxnSpPr>
                <a:stCxn id="16" idx="1"/>
                <a:endCxn id="16" idx="3"/>
              </p:cNvCxnSpPr>
              <p:nvPr/>
            </p:nvCxnSpPr>
            <p:spPr>
              <a:xfrm>
                <a:off x="5023859" y="5440124"/>
                <a:ext cx="1733224" cy="0"/>
              </a:xfrm>
              <a:prstGeom prst="straightConnector1">
                <a:avLst/>
              </a:prstGeom>
              <a:ln w="381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矩形 17"/>
              <p:cNvSpPr/>
              <p:nvPr/>
            </p:nvSpPr>
            <p:spPr>
              <a:xfrm>
                <a:off x="5023859" y="5382920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493181" y="1783306"/>
                  <a:ext cx="5097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l</m:t>
                        </m:r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Lantinghei SC Extralight" charset="-122"/>
                    <a:ea typeface="Lantinghei SC Extralight" charset="-122"/>
                    <a:cs typeface="Lantinghei SC Extralight" charset="-122"/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181" y="1783306"/>
                  <a:ext cx="540469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3483" r="-19101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294250" y="3507285"/>
                  <a:ext cx="7614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Fu</m:t>
                        </m:r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Lantinghei SC Extralight" charset="-122"/>
                    <a:ea typeface="Lantinghei SC Extralight" charset="-122"/>
                    <a:cs typeface="Lantinghei SC Extralight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4250" y="3507285"/>
                  <a:ext cx="80464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333" r="-13636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8862539" y="1737140"/>
                  <a:ext cx="9569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u</m:t>
                        </m:r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at</m:t>
                        </m:r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Lantinghei SC Extralight" charset="-122"/>
                    <a:ea typeface="Lantinghei SC Extralight" charset="-122"/>
                    <a:cs typeface="Lantinghei SC Extralight" charset="-122"/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2539" y="1737140"/>
                  <a:ext cx="103175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142" r="-10059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8862539" y="3484554"/>
                  <a:ext cx="13998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u</m:t>
                        </m:r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open</m:t>
                        </m:r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>
                    <a:latin typeface="Lantinghei SC Extralight" charset="-122"/>
                    <a:ea typeface="Lantinghei SC Extralight" charset="-122"/>
                    <a:cs typeface="Lantinghei SC Extralight" charset="-122"/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2539" y="3484554"/>
                  <a:ext cx="139980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620" r="-7424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5281654" y="2488761"/>
                  <a:ext cx="124732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l</m:t>
                        </m:r>
                        <m:r>
                          <a:rPr lang="en-US" altLang="zh-CN" sz="20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  <m:r>
                          <a:rPr lang="en-US" altLang="zh-CN" sz="20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)∨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Fu</m:t>
                        </m:r>
                        <m:r>
                          <a:rPr lang="en-US" altLang="zh-CN" sz="20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  <m:r>
                          <a:rPr lang="en-US" altLang="zh-CN" sz="20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Lantinghei SC Extralight" charset="-122"/>
                    <a:ea typeface="Lantinghei SC Extralight" charset="-122"/>
                    <a:cs typeface="Lantinghei SC Extralight" charset="-122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1654" y="2488761"/>
                  <a:ext cx="1326389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128" t="-2000" r="-6422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5044800" y="2913461"/>
                  <a:ext cx="1693733" cy="3275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i="1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l</m:t>
                            </m:r>
                            <m:d>
                              <m:dPr>
                                <m:ctrlPr>
                                  <a:rPr lang="en-US" altLang="zh-CN" sz="2000" i="1" smtClean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i</m:t>
                                </m:r>
                              </m:e>
                            </m:d>
                          </m:e>
                        </m:acc>
                        <m:r>
                          <a:rPr lang="en-US" altLang="zh-CN" sz="20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(0)</m:t>
                        </m:r>
                        <m:acc>
                          <m:accPr>
                            <m:chr m:val="̅"/>
                            <m:ctrlPr>
                              <a:rPr lang="en-US" altLang="zh-CN" sz="2000" i="1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Fu</m:t>
                            </m:r>
                            <m:d>
                              <m:dPr>
                                <m:ctrlPr>
                                  <a:rPr lang="en-US" altLang="zh-CN" sz="2000" i="1" smtClean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i</m:t>
                                </m:r>
                              </m:e>
                            </m:d>
                          </m:e>
                        </m:acc>
                        <m:r>
                          <a:rPr lang="en-US" altLang="zh-CN" sz="20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(0)</m:t>
                        </m:r>
                      </m:oMath>
                    </m:oMathPara>
                  </a14:m>
                  <a:endParaRPr lang="zh-CN" altLang="en-US" sz="2000" dirty="0">
                    <a:latin typeface="Lantinghei SC Extralight" charset="-122"/>
                    <a:ea typeface="Lantinghei SC Extralight" charset="-122"/>
                    <a:cs typeface="Lantinghei SC Extralight" charset="-122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800" y="2913461"/>
                  <a:ext cx="1772793" cy="3275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103" r="-4828" b="-35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842964" y="4163083"/>
                <a:ext cx="42044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l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e>
                    </m:d>
                    <m:r>
                      <a:rPr lang="en-US" altLang="zh-CN" sz="24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, </m:t>
                    </m:r>
                    <m:r>
                      <m:rPr>
                        <m:sty m:val="p"/>
                      </m:rP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Fu</m:t>
                    </m:r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  <m: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): </m:t>
                    </m:r>
                  </m:oMath>
                </a14:m>
                <a:r>
                  <a:rPr lang="en-US" altLang="zh-CN" sz="24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 </a:t>
                </a:r>
                <a:r>
                  <a:rPr lang="zh-CN" altLang="en-US" sz="24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布尔变量</a:t>
                </a:r>
                <a:endParaRPr lang="zh-CN" alt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64" y="4163083"/>
                <a:ext cx="4204481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435" t="-106579" b="-1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232331" y="4686230"/>
                <a:ext cx="4515455" cy="485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   </m:t>
                      </m:r>
                      <m:acc>
                        <m:accPr>
                          <m:chr m:val="̅"/>
                          <m:ctrlPr>
                            <a:rPr lang="en-US" altLang="zh-CN" sz="24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l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i</m:t>
                              </m:r>
                            </m:e>
                          </m:d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      :  </m:t>
                      </m:r>
                      <m:r>
                        <a:rPr lang="zh-CN" altLang="en-US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为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l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i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</m:t>
                      </m:r>
                      <m:r>
                        <a:rPr lang="zh-CN" altLang="en-US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赋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0</m:t>
                      </m:r>
                      <m:r>
                        <a:rPr lang="zh-CN" altLang="en-US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值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</m:t>
                      </m:r>
                    </m:oMath>
                  </m:oMathPara>
                </a14:m>
                <a:endParaRPr lang="zh-CN" altLang="en-US" sz="20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331" y="4686230"/>
                <a:ext cx="4515455" cy="485326"/>
              </a:xfrm>
              <a:prstGeom prst="rect">
                <a:avLst/>
              </a:prstGeom>
              <a:blipFill rotWithShape="0">
                <a:blip r:embed="rId9"/>
                <a:stretch>
                  <a:fillRect t="-97468" b="-124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4040666" y="5976948"/>
            <a:ext cx="5069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C_net</a:t>
            </a:r>
            <a:r>
              <a:rPr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： 写程序的</a:t>
            </a:r>
            <a:r>
              <a:rPr lang="en-US" altLang="zh-CN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</a:t>
            </a:r>
            <a:endParaRPr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1181955" y="5220811"/>
                <a:ext cx="5118096" cy="485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Fu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i</m:t>
                              </m:r>
                            </m:e>
                          </m:d>
                        </m:e>
                      </m:acc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  </m:t>
                      </m:r>
                      <m: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: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 </m:t>
                      </m:r>
                      <m:r>
                        <a:rPr lang="zh-CN" altLang="en-US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为</m:t>
                      </m:r>
                      <m:r>
                        <m:rPr>
                          <m:sty m:val="p"/>
                        </m:rPr>
                        <a:rPr lang="en-US" altLang="zh-CN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Fu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i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</m:t>
                      </m:r>
                      <m:r>
                        <a:rPr lang="zh-CN" altLang="en-US" sz="24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赋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0</m:t>
                      </m:r>
                      <m:r>
                        <a:rPr lang="zh-CN" altLang="en-US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值</m:t>
                      </m:r>
                      <m:r>
                        <a:rPr lang="en-US" altLang="zh-CN" sz="24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</m:t>
                      </m:r>
                    </m:oMath>
                  </m:oMathPara>
                </a14:m>
                <a:endParaRPr lang="zh-CN" altLang="en-US" sz="20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5" y="5220811"/>
                <a:ext cx="5118096" cy="485326"/>
              </a:xfrm>
              <a:prstGeom prst="rect">
                <a:avLst/>
              </a:prstGeom>
              <a:blipFill rotWithShape="0">
                <a:blip r:embed="rId10"/>
                <a:stretch>
                  <a:fillRect t="-95000" b="-12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标题 1"/>
          <p:cNvSpPr txBox="1">
            <a:spLocks/>
          </p:cNvSpPr>
          <p:nvPr/>
        </p:nvSpPr>
        <p:spPr>
          <a:xfrm>
            <a:off x="117763" y="0"/>
            <a:ext cx="1102648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非线性网系统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01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502236" cy="981076"/>
          </a:xfrm>
        </p:spPr>
        <p:txBody>
          <a:bodyPr/>
          <a:lstStyle/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</a:t>
            </a:r>
            <a:r>
              <a:rPr kumimoji="1" lang="en-US" altLang="zh-CN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6155" y="1252119"/>
            <a:ext cx="1164336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没有任何形式的全局控制</a:t>
            </a:r>
            <a:r>
              <a:rPr kumimoji="1" lang="en-US" altLang="zh-CN" sz="3200" dirty="0" smtClean="0"/>
              <a:t>: </a:t>
            </a:r>
            <a:r>
              <a:rPr kumimoji="1" lang="zh-CN" altLang="en-US" sz="3200" dirty="0" smtClean="0"/>
              <a:t>异步并发</a:t>
            </a:r>
            <a:endParaRPr kumimoji="1" lang="en-US" altLang="zh-CN" sz="3200" dirty="0" smtClean="0"/>
          </a:p>
          <a:p>
            <a:pPr marL="685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200" dirty="0" smtClean="0"/>
              <a:t>与计算机硬件不同，与顺序程序语言不同（图灵机）：</a:t>
            </a:r>
            <a:endParaRPr kumimoji="1" lang="en-US" altLang="zh-CN" sz="3200" dirty="0" smtClean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</a:t>
            </a:r>
            <a:r>
              <a:rPr kumimoji="1" lang="zh-CN" altLang="en-US" sz="3200" dirty="0" smtClean="0"/>
              <a:t>没有全局控制流</a:t>
            </a:r>
            <a:endParaRPr kumimoji="1" lang="en-US" altLang="zh-CN" sz="3200" dirty="0" smtClean="0"/>
          </a:p>
          <a:p>
            <a:pPr indent="0">
              <a:lnSpc>
                <a:spcPct val="150000"/>
              </a:lnSpc>
            </a:pPr>
            <a:r>
              <a:rPr kumimoji="1" lang="zh-CN" altLang="en-US" sz="3200" dirty="0" smtClean="0"/>
              <a:t>  与有限状态机不同：不依赖全局状态</a:t>
            </a:r>
            <a:endParaRPr kumimoji="1" lang="en-US" altLang="zh-CN" sz="3200" dirty="0" smtClean="0"/>
          </a:p>
          <a:p>
            <a:pPr indent="0">
              <a:lnSpc>
                <a:spcPct val="150000"/>
              </a:lnSpc>
            </a:pPr>
            <a:r>
              <a:rPr kumimoji="1" lang="zh-CN" altLang="en-US" sz="3200" dirty="0" smtClean="0"/>
              <a:t>  没有全局时间：不存在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91329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b="1" dirty="0" smtClean="0"/>
              <a:t>半形式化定义</a:t>
            </a:r>
            <a:r>
              <a:rPr kumimoji="1" lang="zh-CN" altLang="en-US" dirty="0" smtClean="0"/>
              <a:t>： 易读，适合书面交流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r>
              <a:rPr kumimoji="1" lang="zh-CN" altLang="en-US" b="1" dirty="0" smtClean="0"/>
              <a:t>形式化定义</a:t>
            </a:r>
            <a:r>
              <a:rPr kumimoji="1" lang="zh-CN" altLang="en-US" dirty="0" smtClean="0"/>
              <a:t>：适合引入数学方法，便于自动处理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r>
              <a:rPr kumimoji="1" lang="zh-CN" altLang="en-US" b="1" dirty="0" smtClean="0"/>
              <a:t>图形表示</a:t>
            </a:r>
            <a:r>
              <a:rPr kumimoji="1" lang="zh-CN" altLang="en-US" dirty="0" smtClean="0"/>
              <a:t>：直观 便于交流，突显网络结构，面对面交流时无须为元素命名</a:t>
            </a:r>
            <a:endParaRPr kumimoji="1"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4129548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表示方法比较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69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502236" cy="981076"/>
          </a:xfrm>
        </p:spPr>
        <p:txBody>
          <a:bodyPr/>
          <a:lstStyle/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</a:t>
            </a:r>
            <a:r>
              <a:rPr kumimoji="1" lang="en-US" altLang="zh-CN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</a:t>
            </a:r>
            <a:r>
              <a:rPr kumimoji="1" lang="en-US" altLang="zh-CN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tri</a:t>
            </a:r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</a:t>
            </a:r>
            <a:r>
              <a:rPr kumimoji="1"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系统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6958" y="1272172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3200" dirty="0" smtClean="0"/>
              <a:t>2.</a:t>
            </a:r>
            <a:r>
              <a:rPr kumimoji="1" lang="zh-CN" altLang="en-US" sz="3200" dirty="0" smtClean="0"/>
              <a:t>局部确定原理</a:t>
            </a:r>
            <a:endParaRPr kumimoji="1" lang="en-US" altLang="zh-CN" sz="3200" dirty="0" smtClean="0"/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3200" dirty="0" smtClean="0"/>
              <a:t>    变迁的发生权完全由其外延决定，发生时也只改变它的外延。</a:t>
            </a:r>
            <a:endParaRPr kumimoji="1" lang="en-US" altLang="zh-CN" sz="3200" dirty="0" smtClean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3200" dirty="0" smtClean="0"/>
              <a:t>3.</a:t>
            </a:r>
            <a:r>
              <a:rPr kumimoji="1" lang="zh-CN" altLang="en-US" sz="3200" dirty="0" smtClean="0"/>
              <a:t>性质与性质分析不依赖物理解释：</a:t>
            </a:r>
            <a:endParaRPr kumimoji="1" lang="en-US" altLang="zh-CN" sz="3200" dirty="0" smtClean="0"/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3200" dirty="0" smtClean="0"/>
              <a:t>    网系统是抽象的数学系统，在不同领域可有不同解释。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320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502236" cy="981076"/>
          </a:xfrm>
        </p:spPr>
        <p:txBody>
          <a:bodyPr/>
          <a:lstStyle/>
          <a:p>
            <a:pPr algn="l"/>
            <a:r>
              <a:rPr kumimoji="1" lang="zh-CN" altLang="en-US" sz="4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</a:t>
            </a:r>
            <a:r>
              <a:rPr kumimoji="1" lang="en-US" altLang="zh-CN" sz="4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</a:t>
            </a:r>
            <a:r>
              <a:rPr kumimoji="1" lang="en-US" altLang="zh-CN" sz="4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tr</a:t>
            </a:r>
            <a:r>
              <a:rPr kumimoji="1" lang="en-US" altLang="zh-CN" sz="4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i</a:t>
            </a:r>
            <a:r>
              <a:rPr kumimoji="1" lang="zh-CN" altLang="en-US" sz="48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kumimoji="1" lang="zh-CN" altLang="en-US" sz="4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728" y="1259373"/>
            <a:ext cx="1107627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3200" dirty="0" smtClean="0"/>
              <a:t>4.</a:t>
            </a:r>
            <a:r>
              <a:rPr kumimoji="1" lang="zh-CN" altLang="en-US" sz="3200" dirty="0" smtClean="0"/>
              <a:t>时间是对变化的度量（如年月日），网系统中体现在</a:t>
            </a:r>
            <a:endParaRPr kumimoji="1" lang="en-US" altLang="zh-CN" sz="3200" dirty="0" smtClean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</a:t>
            </a:r>
            <a:r>
              <a:rPr kumimoji="1" lang="zh-CN" altLang="en-US" sz="3200" dirty="0" smtClean="0"/>
              <a:t>变迁发生之中。局部可用时钟计时。（不介绍时间网）</a:t>
            </a:r>
            <a:endParaRPr kumimoji="1" lang="en-US" altLang="zh-CN" sz="32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3200" dirty="0" smtClean="0"/>
              <a:t>5.</a:t>
            </a:r>
            <a:r>
              <a:rPr kumimoji="1" lang="zh-CN" altLang="en-US" sz="3200" dirty="0" smtClean="0"/>
              <a:t>概率是统计规律，不能用于控制个体发生。</a:t>
            </a:r>
            <a:endParaRPr kumimoji="1" lang="en-US" altLang="zh-CN" sz="3200" dirty="0" smtClean="0"/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3200" dirty="0" smtClean="0"/>
              <a:t> （不介绍随机网）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87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谢谢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清华大学软件学院信息系统与工程所</a:t>
            </a: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BPM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组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6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上图是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N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=(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  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;{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,(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)})</m:t>
                    </m:r>
                  </m:oMath>
                </a14:m>
                <a:r>
                  <a:rPr kumimoji="1" lang="zh-CN" altLang="en-US" dirty="0" smtClean="0"/>
                  <a:t>的图形表示吗？</a:t>
                </a:r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在同构的意义上，是</a:t>
                </a:r>
              </a:p>
              <a:p>
                <a:pPr marL="0" indent="0">
                  <a:buNone/>
                </a:pPr>
                <a:r>
                  <a:rPr kumimoji="1" lang="zh-CN" altLang="en-US" dirty="0" smtClean="0"/>
                  <a:t>（同构：同类元素之间的一一对应，包括</a:t>
                </a:r>
                <a:r>
                  <a:rPr kumimoji="1" lang="en-US" altLang="zh-CN" dirty="0" smtClean="0"/>
                  <a:t>F</a:t>
                </a:r>
                <a:r>
                  <a:rPr kumimoji="1" lang="zh-CN" altLang="en-US" dirty="0" smtClean="0"/>
                  <a:t>）</a:t>
                </a:r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/>
          <p:nvPr/>
        </p:nvSpPr>
        <p:spPr>
          <a:xfrm>
            <a:off x="4249719" y="2235230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805513" y="2235230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361307" y="2235515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85"/>
          <p:cNvCxnSpPr/>
          <p:nvPr/>
        </p:nvCxnSpPr>
        <p:spPr>
          <a:xfrm>
            <a:off x="4710519" y="2465630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88"/>
          <p:cNvCxnSpPr/>
          <p:nvPr/>
        </p:nvCxnSpPr>
        <p:spPr>
          <a:xfrm>
            <a:off x="6266313" y="2465630"/>
            <a:ext cx="1094994" cy="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249719" y="2696030"/>
                <a:ext cx="4296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19" y="2696030"/>
                <a:ext cx="42960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384230" y="2696030"/>
                <a:ext cx="4378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230" y="2696030"/>
                <a:ext cx="43787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6010815" y="2757593"/>
            <a:ext cx="4343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2800" dirty="0" smtClean="0"/>
              <a:t>t</a:t>
            </a:r>
            <a:endParaRPr kumimoji="1" lang="zh-CN" altLang="en-US" sz="2800" dirty="0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0" y="0"/>
            <a:ext cx="37165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61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 smtClean="0"/>
              <a:t>这是一个有向网吗？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500115" y="2586645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55909" y="2586645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85"/>
          <p:cNvCxnSpPr/>
          <p:nvPr/>
        </p:nvCxnSpPr>
        <p:spPr>
          <a:xfrm>
            <a:off x="3960915" y="2817045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611703" y="2586645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67497" y="2586645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5"/>
          <p:cNvCxnSpPr/>
          <p:nvPr/>
        </p:nvCxnSpPr>
        <p:spPr>
          <a:xfrm>
            <a:off x="7072503" y="2817045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/>
          <p:cNvSpPr txBox="1">
            <a:spLocks/>
          </p:cNvSpPr>
          <p:nvPr/>
        </p:nvSpPr>
        <p:spPr>
          <a:xfrm>
            <a:off x="0" y="0"/>
            <a:ext cx="37165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3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 smtClean="0"/>
              <a:t>								弱连通</a:t>
            </a:r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r>
              <a:rPr kumimoji="1" lang="zh-CN" altLang="en-US" dirty="0" smtClean="0"/>
              <a:t>								强连通</a:t>
            </a:r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r>
              <a:rPr kumimoji="1" lang="zh-CN" altLang="en-US" dirty="0"/>
              <a:t>	</a:t>
            </a:r>
            <a:r>
              <a:rPr kumimoji="1" lang="zh-CN" altLang="en-US" dirty="0" smtClean="0"/>
              <a:t>							连通？</a:t>
            </a:r>
          </a:p>
        </p:txBody>
      </p:sp>
      <p:sp>
        <p:nvSpPr>
          <p:cNvPr id="4" name="椭圆 3"/>
          <p:cNvSpPr/>
          <p:nvPr/>
        </p:nvSpPr>
        <p:spPr>
          <a:xfrm>
            <a:off x="838200" y="2189569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93994" y="2189569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85"/>
          <p:cNvCxnSpPr/>
          <p:nvPr/>
        </p:nvCxnSpPr>
        <p:spPr>
          <a:xfrm>
            <a:off x="1299000" y="2419969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843442" y="2189569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99236" y="2189569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5"/>
          <p:cNvCxnSpPr/>
          <p:nvPr/>
        </p:nvCxnSpPr>
        <p:spPr>
          <a:xfrm>
            <a:off x="4304242" y="2419969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85"/>
          <p:cNvCxnSpPr>
            <a:stCxn id="5" idx="3"/>
            <a:endCxn id="7" idx="2"/>
          </p:cNvCxnSpPr>
          <p:nvPr/>
        </p:nvCxnSpPr>
        <p:spPr>
          <a:xfrm>
            <a:off x="2854794" y="2419969"/>
            <a:ext cx="9886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936340" y="2189569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85"/>
          <p:cNvCxnSpPr>
            <a:stCxn id="8" idx="3"/>
          </p:cNvCxnSpPr>
          <p:nvPr/>
        </p:nvCxnSpPr>
        <p:spPr>
          <a:xfrm>
            <a:off x="5860036" y="2419969"/>
            <a:ext cx="10763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5134195" y="3462000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946003" y="4115870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946003" y="3040921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38200" y="3501721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曲线连接符 25"/>
          <p:cNvCxnSpPr>
            <a:stCxn id="23" idx="1"/>
            <a:endCxn id="24" idx="7"/>
          </p:cNvCxnSpPr>
          <p:nvPr/>
        </p:nvCxnSpPr>
        <p:spPr>
          <a:xfrm rot="10800000" flipV="1">
            <a:off x="1231517" y="3271320"/>
            <a:ext cx="1714486" cy="29788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>
            <a:stCxn id="20" idx="1"/>
            <a:endCxn id="23" idx="3"/>
          </p:cNvCxnSpPr>
          <p:nvPr/>
        </p:nvCxnSpPr>
        <p:spPr>
          <a:xfrm rot="16200000" flipV="1">
            <a:off x="4175160" y="2502964"/>
            <a:ext cx="258162" cy="179487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24" idx="5"/>
            <a:endCxn id="21" idx="1"/>
          </p:cNvCxnSpPr>
          <p:nvPr/>
        </p:nvCxnSpPr>
        <p:spPr>
          <a:xfrm rot="16200000" flipH="1">
            <a:off x="1863144" y="3263411"/>
            <a:ext cx="451232" cy="171448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/>
          <p:cNvCxnSpPr>
            <a:stCxn id="21" idx="3"/>
            <a:endCxn id="20" idx="3"/>
          </p:cNvCxnSpPr>
          <p:nvPr/>
        </p:nvCxnSpPr>
        <p:spPr>
          <a:xfrm flipV="1">
            <a:off x="3406803" y="3855317"/>
            <a:ext cx="1794875" cy="49095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851723" y="5152933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393528" y="5152933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85"/>
          <p:cNvCxnSpPr>
            <a:stCxn id="53" idx="6"/>
          </p:cNvCxnSpPr>
          <p:nvPr/>
        </p:nvCxnSpPr>
        <p:spPr>
          <a:xfrm>
            <a:off x="1312523" y="5383333"/>
            <a:ext cx="109452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4621339" y="4747969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645131" y="5613991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85"/>
          <p:cNvCxnSpPr>
            <a:stCxn id="55" idx="3"/>
            <a:endCxn id="61" idx="2"/>
          </p:cNvCxnSpPr>
          <p:nvPr/>
        </p:nvCxnSpPr>
        <p:spPr>
          <a:xfrm flipV="1">
            <a:off x="2854328" y="4978369"/>
            <a:ext cx="1767011" cy="404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85"/>
          <p:cNvCxnSpPr>
            <a:stCxn id="55" idx="3"/>
            <a:endCxn id="64" idx="2"/>
          </p:cNvCxnSpPr>
          <p:nvPr/>
        </p:nvCxnSpPr>
        <p:spPr>
          <a:xfrm>
            <a:off x="2854328" y="5383333"/>
            <a:ext cx="1790803" cy="461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标题 1"/>
          <p:cNvSpPr txBox="1">
            <a:spLocks/>
          </p:cNvSpPr>
          <p:nvPr/>
        </p:nvSpPr>
        <p:spPr>
          <a:xfrm>
            <a:off x="0" y="0"/>
            <a:ext cx="37165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连通性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6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5" grpId="0" animBg="1"/>
      <p:bldP spid="20" grpId="0" animBg="1"/>
      <p:bldP spid="21" grpId="0" animBg="1"/>
      <p:bldP spid="23" grpId="0" animBg="1"/>
      <p:bldP spid="24" grpId="0" animBg="1"/>
      <p:bldP spid="53" grpId="0" animBg="1"/>
      <p:bldP spid="55" grpId="0" animBg="1"/>
      <p:bldP spid="61" grpId="0" animBg="1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/>
              <a:t>有向网允许以下结构吗？</a:t>
            </a:r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/>
              <a:t>	</a:t>
            </a:r>
            <a:r>
              <a:rPr kumimoji="1" lang="zh-CN" altLang="en-US" dirty="0" smtClean="0"/>
              <a:t>					单纯性</a:t>
            </a:r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r>
              <a:rPr kumimoji="1" lang="zh-CN" altLang="en-US" dirty="0"/>
              <a:t>	</a:t>
            </a:r>
            <a:r>
              <a:rPr kumimoji="1" lang="zh-CN" altLang="en-US" dirty="0" smtClean="0"/>
              <a:t>					简单性</a:t>
            </a:r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r>
              <a:rPr kumimoji="1" lang="zh-CN" altLang="en-US" dirty="0"/>
              <a:t>	</a:t>
            </a:r>
            <a:r>
              <a:rPr kumimoji="1" lang="zh-CN" altLang="en-US" dirty="0" smtClean="0"/>
              <a:t>					重复弧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3408082" y="3032120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431941" y="3032120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13" idx="4"/>
            <a:endCxn id="14" idx="2"/>
          </p:cNvCxnSpPr>
          <p:nvPr/>
        </p:nvCxnSpPr>
        <p:spPr>
          <a:xfrm rot="5400000">
            <a:off x="2650412" y="2504850"/>
            <a:ext cx="12700" cy="1976141"/>
          </a:xfrm>
          <a:prstGeom prst="curvedConnector3">
            <a:avLst>
              <a:gd name="adj1" fmla="val 25384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4" idx="0"/>
            <a:endCxn id="13" idx="0"/>
          </p:cNvCxnSpPr>
          <p:nvPr/>
        </p:nvCxnSpPr>
        <p:spPr>
          <a:xfrm rot="5400000" flipH="1" flipV="1">
            <a:off x="2650411" y="2044050"/>
            <a:ext cx="12700" cy="1976141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995851" y="3000910"/>
                <a:ext cx="3511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51" y="3000910"/>
                <a:ext cx="35115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 flipH="1">
                <a:off x="3868882" y="3000909"/>
                <a:ext cx="632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68882" y="3000909"/>
                <a:ext cx="63278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1393244" y="4377317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14433" y="3883020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414433" y="4838117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85"/>
          <p:cNvCxnSpPr>
            <a:stCxn id="33" idx="3"/>
            <a:endCxn id="36" idx="2"/>
          </p:cNvCxnSpPr>
          <p:nvPr/>
        </p:nvCxnSpPr>
        <p:spPr>
          <a:xfrm flipV="1">
            <a:off x="1854044" y="4113420"/>
            <a:ext cx="1560389" cy="494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85"/>
          <p:cNvCxnSpPr>
            <a:endCxn id="37" idx="2"/>
          </p:cNvCxnSpPr>
          <p:nvPr/>
        </p:nvCxnSpPr>
        <p:spPr>
          <a:xfrm>
            <a:off x="1892741" y="4607717"/>
            <a:ext cx="1521692" cy="460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18807" y="4343819"/>
                <a:ext cx="4978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07" y="4343819"/>
                <a:ext cx="49788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 flipH="1">
                <a:off x="3809611" y="3796609"/>
                <a:ext cx="7044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09611" y="3796609"/>
                <a:ext cx="70442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 flipH="1">
                <a:off x="3868880" y="4867039"/>
                <a:ext cx="6000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68880" y="4867039"/>
                <a:ext cx="600093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>
          <a:xfrm>
            <a:off x="1393244" y="5722514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348811" y="5730092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85"/>
          <p:cNvCxnSpPr/>
          <p:nvPr/>
        </p:nvCxnSpPr>
        <p:spPr>
          <a:xfrm flipV="1">
            <a:off x="1825258" y="5870535"/>
            <a:ext cx="1523553" cy="42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85"/>
          <p:cNvCxnSpPr/>
          <p:nvPr/>
        </p:nvCxnSpPr>
        <p:spPr>
          <a:xfrm flipV="1">
            <a:off x="1825257" y="6050963"/>
            <a:ext cx="1523553" cy="221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905940" y="5691304"/>
                <a:ext cx="4978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0" y="5691304"/>
                <a:ext cx="49788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 flipH="1">
                <a:off x="3759832" y="5691304"/>
                <a:ext cx="632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59832" y="5691304"/>
                <a:ext cx="63278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标题 1"/>
          <p:cNvSpPr txBox="1">
            <a:spLocks/>
          </p:cNvSpPr>
          <p:nvPr/>
        </p:nvSpPr>
        <p:spPr>
          <a:xfrm>
            <a:off x="0" y="0"/>
            <a:ext cx="37165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思考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15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4000" i="1" smtClean="0">
                        <a:latin typeface="Cambria Math" charset="0"/>
                      </a:rPr>
                      <m:t>X</m:t>
                    </m:r>
                    <m:r>
                      <a:rPr kumimoji="1" lang="en-US" altLang="zh-CN" sz="40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sz="4000" b="0" i="1" smtClean="0">
                        <a:latin typeface="Cambria Math" charset="0"/>
                      </a:rPr>
                      <m:t>𝑆</m:t>
                    </m:r>
                    <m:r>
                      <a:rPr kumimoji="1" lang="zh-CN" altLang="en-US" sz="4000" b="0" i="1" smtClean="0">
                        <a:latin typeface="Cambria Math" charset="0"/>
                      </a:rPr>
                      <m:t> </m:t>
                    </m:r>
                    <m:r>
                      <a:rPr kumimoji="1" lang="zh-CN" alt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</m:oMath>
                </a14:m>
                <a:r>
                  <a:rPr kumimoji="1" lang="zh-CN" altLang="en-US" sz="4000" dirty="0" smtClean="0"/>
                  <a:t>  有向网的节点集合元素集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4000" i="1" smtClean="0">
                          <a:latin typeface="Cambria Math" charset="0"/>
                        </a:rPr>
                        <m:t>x</m:t>
                      </m:r>
                      <m:r>
                        <a:rPr kumimoji="1" lang="en-US" altLang="zh-CN" sz="4000" b="0" i="1" smtClean="0">
                          <a:latin typeface="Cambria Math" charset="0"/>
                        </a:rPr>
                        <m:t>,</m:t>
                      </m:r>
                      <m:r>
                        <a:rPr kumimoji="1" lang="en-US" altLang="zh-CN" sz="40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zh-CN" altLang="en-US" sz="40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zh-CN" alt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</m:oMath>
                  </m:oMathPara>
                </a14:m>
                <a:endParaRPr kumimoji="1" lang="zh-CN" altLang="en-US" sz="4000" b="0" dirty="0" smtClean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/>
                      <m:sup>
                        <m: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·</m:t>
                        </m:r>
                      </m:sup>
                    </m:sSup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kumimoji="1" lang="zh-CN" alt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kumimoji="1" lang="zh-CN" alt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zh-CN" alt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 ，</m:t>
                    </m:r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kumimoji="1" lang="zh-CN" altLang="en-US" sz="4000" b="0" dirty="0" smtClean="0">
                    <a:ea typeface="Cambria Math" charset="0"/>
                    <a:cs typeface="Cambria Math" charset="0"/>
                  </a:rPr>
                  <a:t>的前集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zh-CN" alt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   </m:t>
                    </m:r>
                    <m:sSup>
                      <m:sSupPr>
                        <m:ctrlP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·</m:t>
                        </m:r>
                      </m:sup>
                    </m:sSup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kumimoji="1" lang="zh-CN" alt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kumimoji="1" lang="zh-CN" alt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kumimoji="1" lang="zh-CN" alt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} ，</m:t>
                    </m:r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kumimoji="1" lang="zh-CN" altLang="en-US" sz="4000" dirty="0" smtClean="0">
                    <a:ea typeface="Cambria Math" charset="0"/>
                    <a:cs typeface="Cambria Math" charset="0"/>
                  </a:rPr>
                  <a:t>的后集</a:t>
                </a:r>
                <a:endParaRPr kumimoji="1" lang="zh-CN" altLang="en-US" sz="4000" dirty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kumimoji="1" lang="zh-CN" altLang="en-US" sz="4000" b="0" dirty="0" smtClean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kumimoji="1" lang="zh-CN" altLang="en-US" sz="4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37165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前集、后集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9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229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b="1" dirty="0" smtClean="0"/>
                  <a:t>允许</a:t>
                </a:r>
              </a:p>
              <a:p>
                <a:pPr marL="0" indent="0">
                  <a:buNone/>
                </a:pPr>
                <a:r>
                  <a:rPr kumimoji="1" lang="zh-CN" altLang="en-US" dirty="0" smtClean="0"/>
                  <a:t>	</a:t>
                </a:r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`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  ∩ 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x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` ≠ ∅</m:t>
                    </m:r>
                  </m:oMath>
                </a14:m>
                <a:r>
                  <a:rPr kumimoji="1" lang="zh-CN" altLang="en-US" dirty="0" smtClean="0"/>
                  <a:t>   			单纯，非单纯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`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 =`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∧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`=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`∧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</m:oMath>
                </a14:m>
                <a:r>
                  <a:rPr kumimoji="1" lang="zh-CN" altLang="en-US" dirty="0" smtClean="0"/>
                  <a:t>	简单，非简单</a:t>
                </a:r>
              </a:p>
              <a:p>
                <a:pPr marL="0" indent="0">
                  <a:buNone/>
                </a:pPr>
                <a:r>
                  <a:rPr kumimoji="1" lang="zh-CN" altLang="en-US" b="1" dirty="0" smtClean="0"/>
                  <a:t>不允许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zh-CN" altLang="en-US" dirty="0" smtClean="0"/>
                  <a:t>重复弧</a:t>
                </a:r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22929"/>
              </a:xfrm>
              <a:blipFill rotWithShape="0">
                <a:blip r:embed="rId3"/>
                <a:stretch>
                  <a:fillRect l="-1217" t="-3579" b="-17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838200" y="4768118"/>
                <a:ext cx="10515600" cy="11168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 kern="1200">
                    <a:solidFill>
                      <a:schemeClr val="tx1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chemeClr val="tx1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chemeClr val="tx1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chemeClr val="tx1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chemeClr val="tx1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？有向网一定是有限的吗？（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kumimoji="1" lang="zh-CN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kumimoji="1" lang="zh-CN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∪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kumimoji="1" lang="zh-CN" altLang="en-U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∞</m:t>
                    </m:r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）</a:t>
                </a:r>
                <a:endParaRPr kumimoji="1" lang="zh-CN" altLang="en-US" dirty="0">
                  <a:solidFill>
                    <a:srgbClr val="FF0000"/>
                  </a:solidFill>
                </a:endParaRPr>
              </a:p>
              <a:p>
                <a:pPr marL="0" indent="0">
                  <a:buFont typeface="Arial"/>
                  <a:buNone/>
                </a:pPr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68118"/>
                <a:ext cx="10515600" cy="1116868"/>
              </a:xfrm>
              <a:prstGeom prst="rect">
                <a:avLst/>
              </a:prstGeom>
              <a:blipFill rotWithShape="0">
                <a:blip r:embed="rId4"/>
                <a:stretch>
                  <a:fillRect l="-1217" t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 txBox="1">
            <a:spLocks/>
          </p:cNvSpPr>
          <p:nvPr/>
        </p:nvSpPr>
        <p:spPr>
          <a:xfrm>
            <a:off x="-1" y="0"/>
            <a:ext cx="5810865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单纯网</a:t>
            </a:r>
            <a:r>
              <a:rPr kumimoji="1" lang="zh-CN" altLang="en-US" smtClean="0"/>
              <a:t>、简单网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b="1" dirty="0" smtClean="0"/>
              <a:t>有限网</a:t>
            </a:r>
          </a:p>
          <a:p>
            <a:pPr marL="0" indent="0">
              <a:buNone/>
            </a:pPr>
            <a:r>
              <a:rPr kumimoji="1" lang="zh-CN" altLang="en-US" dirty="0"/>
              <a:t>	</a:t>
            </a:r>
            <a:r>
              <a:rPr kumimoji="1" lang="zh-CN" altLang="en-US" dirty="0" smtClean="0"/>
              <a:t>人造系统必定有限</a:t>
            </a:r>
          </a:p>
          <a:p>
            <a:pPr marL="0" indent="0">
              <a:buNone/>
            </a:pPr>
            <a:r>
              <a:rPr kumimoji="1" lang="zh-CN" altLang="en-US" dirty="0"/>
              <a:t>	</a:t>
            </a:r>
            <a:r>
              <a:rPr kumimoji="1" lang="zh-CN" altLang="en-US" dirty="0" smtClean="0"/>
              <a:t>自然规律（如四季变化）</a:t>
            </a:r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b="1" dirty="0" smtClean="0"/>
              <a:t>无限网</a:t>
            </a:r>
          </a:p>
          <a:p>
            <a:pPr marL="0" indent="0">
              <a:buNone/>
            </a:pPr>
            <a:r>
              <a:rPr kumimoji="1" lang="zh-CN" altLang="en-US" dirty="0"/>
              <a:t>	</a:t>
            </a:r>
            <a:r>
              <a:rPr kumimoji="1" lang="zh-CN" altLang="en-US" dirty="0" smtClean="0"/>
              <a:t>记录无始无终的自然变化</a:t>
            </a:r>
          </a:p>
          <a:p>
            <a:pPr marL="0" indent="0">
              <a:buNone/>
            </a:pPr>
            <a:r>
              <a:rPr kumimoji="1" lang="zh-CN" altLang="en-US" dirty="0"/>
              <a:t>	</a:t>
            </a:r>
            <a:r>
              <a:rPr kumimoji="1" lang="zh-CN" altLang="en-US" dirty="0" smtClean="0"/>
              <a:t>理论研究（图灵机）</a:t>
            </a:r>
            <a:endParaRPr kumimoji="1"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-1" y="0"/>
            <a:ext cx="660727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smtClean="0"/>
              <a:t>   有限网、无限网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39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spect="1"/>
          </p:cNvSpPr>
          <p:nvPr>
            <p:ph type="title"/>
          </p:nvPr>
        </p:nvSpPr>
        <p:spPr>
          <a:xfrm>
            <a:off x="0" y="0"/>
            <a:ext cx="3047467" cy="979200"/>
          </a:xfrm>
        </p:spPr>
        <p:txBody>
          <a:bodyPr/>
          <a:lstStyle/>
          <a:p>
            <a:r>
              <a:rPr kumimoji="1" lang="zh-CN" altLang="en-US" dirty="0" smtClean="0"/>
              <a:t>   知识结构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Petri</a:t>
            </a:r>
            <a:r>
              <a:rPr kumimoji="1" lang="zh-CN" altLang="en-US" sz="3600" dirty="0" smtClean="0"/>
              <a:t>网：网模型论</a:t>
            </a:r>
            <a:r>
              <a:rPr kumimoji="1" lang="en-US" altLang="zh-CN" sz="3600" dirty="0" smtClean="0"/>
              <a:t>+</a:t>
            </a:r>
            <a:r>
              <a:rPr kumimoji="1" lang="zh-CN" altLang="en-US" sz="3600" dirty="0" smtClean="0"/>
              <a:t>通用网论</a:t>
            </a:r>
          </a:p>
          <a:p>
            <a:pPr lvl="1"/>
            <a:endParaRPr kumimoji="1" lang="zh-CN" altLang="en-US" sz="3200" dirty="0" smtClean="0"/>
          </a:p>
          <a:p>
            <a:pPr lvl="1"/>
            <a:r>
              <a:rPr kumimoji="1" lang="zh-CN" altLang="en-US" sz="3200" dirty="0" smtClean="0"/>
              <a:t>网模型论：</a:t>
            </a:r>
            <a:r>
              <a:rPr kumimoji="1" lang="en-US" altLang="zh-CN" sz="3200" dirty="0" smtClean="0"/>
              <a:t>Special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Net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Theory</a:t>
            </a:r>
            <a:r>
              <a:rPr kumimoji="1" lang="zh-CN" altLang="en-US" sz="3200" dirty="0" smtClean="0"/>
              <a:t>（</a:t>
            </a:r>
            <a:r>
              <a:rPr kumimoji="1" lang="en-US" altLang="zh-CN" sz="3200" dirty="0" smtClean="0"/>
              <a:t>SNT</a:t>
            </a:r>
            <a:r>
              <a:rPr kumimoji="1" lang="zh-CN" altLang="en-US" sz="3200" dirty="0"/>
              <a:t>）</a:t>
            </a:r>
            <a:endParaRPr kumimoji="1" lang="zh-CN" altLang="en-US" sz="3200" dirty="0" smtClean="0"/>
          </a:p>
          <a:p>
            <a:pPr lvl="1"/>
            <a:endParaRPr kumimoji="1" lang="zh-CN" altLang="en-US" sz="3200" dirty="0" smtClean="0"/>
          </a:p>
          <a:p>
            <a:pPr lvl="1"/>
            <a:r>
              <a:rPr kumimoji="1" lang="zh-CN" altLang="en-US" sz="3200" dirty="0" smtClean="0"/>
              <a:t>通用网论：</a:t>
            </a:r>
            <a:r>
              <a:rPr kumimoji="1" lang="en-US" altLang="zh-CN" sz="3200" dirty="0" smtClean="0"/>
              <a:t>General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Net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Theory</a:t>
            </a:r>
            <a:r>
              <a:rPr kumimoji="1" lang="zh-CN" altLang="en-US" sz="3200" dirty="0" smtClean="0"/>
              <a:t>（</a:t>
            </a:r>
            <a:r>
              <a:rPr kumimoji="1" lang="en-US" altLang="zh-CN" sz="3200" dirty="0" smtClean="0"/>
              <a:t>GNT</a:t>
            </a:r>
            <a:r>
              <a:rPr kumimoji="1" lang="zh-CN" altLang="en-US" sz="3200" dirty="0" smtClean="0"/>
              <a:t>）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1004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363785" y="3369042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919579" y="3369042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85"/>
          <p:cNvCxnSpPr/>
          <p:nvPr/>
        </p:nvCxnSpPr>
        <p:spPr>
          <a:xfrm>
            <a:off x="1824585" y="3599442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4369027" y="3369042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24821" y="3369042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5"/>
          <p:cNvCxnSpPr/>
          <p:nvPr/>
        </p:nvCxnSpPr>
        <p:spPr>
          <a:xfrm>
            <a:off x="4829827" y="3599442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85"/>
          <p:cNvCxnSpPr>
            <a:stCxn id="7" idx="3"/>
            <a:endCxn id="9" idx="2"/>
          </p:cNvCxnSpPr>
          <p:nvPr/>
        </p:nvCxnSpPr>
        <p:spPr>
          <a:xfrm>
            <a:off x="3380379" y="3599442"/>
            <a:ext cx="9886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7461925" y="3369042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85"/>
          <p:cNvCxnSpPr>
            <a:stCxn id="10" idx="3"/>
          </p:cNvCxnSpPr>
          <p:nvPr/>
        </p:nvCxnSpPr>
        <p:spPr>
          <a:xfrm>
            <a:off x="6385621" y="3599442"/>
            <a:ext cx="10763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08708" y="2875735"/>
            <a:ext cx="1055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2015</a:t>
            </a:r>
            <a:endParaRPr kumimoji="1" lang="zh-CN" altLang="en-US" sz="28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algn="ctr"/>
            <a:r>
              <a:rPr kumimoji="1" lang="mr-IN" altLang="zh-CN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…</a:t>
            </a:r>
            <a:endParaRPr kumimoji="1"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999029" y="3369042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85"/>
          <p:cNvCxnSpPr/>
          <p:nvPr/>
        </p:nvCxnSpPr>
        <p:spPr>
          <a:xfrm>
            <a:off x="7904035" y="3599442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0536133" y="3369042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85"/>
          <p:cNvCxnSpPr/>
          <p:nvPr/>
        </p:nvCxnSpPr>
        <p:spPr>
          <a:xfrm>
            <a:off x="9459829" y="3599442"/>
            <a:ext cx="10763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10935679" y="2875734"/>
            <a:ext cx="1055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2017</a:t>
            </a:r>
            <a:endParaRPr kumimoji="1" lang="zh-CN" altLang="en-US" sz="28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algn="ctr"/>
            <a:r>
              <a:rPr kumimoji="1" lang="mr-IN" altLang="zh-CN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…</a:t>
            </a:r>
            <a:endParaRPr kumimoji="1"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066646" y="4060242"/>
            <a:ext cx="1055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2016</a:t>
            </a:r>
            <a:endParaRPr kumimoji="1" lang="zh-CN" altLang="en-US" sz="28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algn="ctr"/>
            <a:r>
              <a:rPr kumimoji="1"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春</a:t>
            </a:r>
            <a:endParaRPr kumimoji="1"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071888" y="4060242"/>
            <a:ext cx="1055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2016</a:t>
            </a:r>
            <a:endParaRPr kumimoji="1" lang="zh-CN" altLang="en-US" sz="28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algn="ctr"/>
            <a:r>
              <a:rPr kumimoji="1"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夏</a:t>
            </a:r>
            <a:endParaRPr kumimoji="1"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092461" y="4013830"/>
            <a:ext cx="1055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2016</a:t>
            </a:r>
            <a:endParaRPr kumimoji="1" lang="zh-CN" altLang="en-US" sz="28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algn="ctr"/>
            <a:r>
              <a:rPr kumimoji="1"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秋</a:t>
            </a:r>
            <a:endParaRPr kumimoji="1"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097703" y="4013830"/>
            <a:ext cx="1055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2016</a:t>
            </a:r>
            <a:endParaRPr kumimoji="1" lang="zh-CN" altLang="en-US" sz="28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algn="ctr"/>
            <a:r>
              <a:rPr kumimoji="1"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冬</a:t>
            </a:r>
            <a:endParaRPr kumimoji="1"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-1" y="0"/>
            <a:ext cx="6813755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</a:t>
            </a:r>
            <a:r>
              <a:rPr kumimoji="1" lang="en-US" altLang="zh-CN" dirty="0" smtClean="0"/>
              <a:t>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2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1" grpId="0" animBg="1"/>
      <p:bldP spid="13" grpId="0"/>
      <p:bldP spid="14" grpId="0" animBg="1"/>
      <p:bldP spid="16" grpId="0" animBg="1"/>
      <p:bldP spid="92" grpId="0"/>
      <p:bldP spid="93" grpId="0"/>
      <p:bldP spid="94" grpId="0"/>
      <p:bldP spid="95" grpId="0"/>
      <p:bldP spid="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29608"/>
            <a:ext cx="10515600" cy="2997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4400" b="1" dirty="0" smtClean="0"/>
              <a:t>基础概念定义金律：</a:t>
            </a:r>
          </a:p>
          <a:p>
            <a:pPr marL="0" indent="0">
              <a:buNone/>
            </a:pPr>
            <a:endParaRPr kumimoji="1" lang="zh-CN" altLang="en-US" sz="4400" b="1" dirty="0" smtClean="0"/>
          </a:p>
          <a:p>
            <a:pPr marL="0" indent="0" algn="ctr">
              <a:buNone/>
            </a:pPr>
            <a:r>
              <a:rPr kumimoji="1" lang="zh-CN" altLang="en-US" sz="4400" dirty="0" smtClean="0"/>
              <a:t>没有必要包含的，就有必要不包含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7440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有向网定义不包含：连通性 单纯性 简单性 有限性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zh-CN" altLang="en-US" dirty="0" smtClean="0"/>
              <a:t>基础概念简洁</a:t>
            </a:r>
          </a:p>
          <a:p>
            <a:r>
              <a:rPr kumimoji="1" lang="zh-CN" altLang="en-US" dirty="0" smtClean="0"/>
              <a:t>可灵活引入后续概念</a:t>
            </a:r>
          </a:p>
          <a:p>
            <a:r>
              <a:rPr kumimoji="1" lang="zh-CN" altLang="en-US" dirty="0" smtClean="0"/>
              <a:t>自由选择网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2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b="1" dirty="0" smtClean="0"/>
                  <a:t>后续概念一</a:t>
                </a:r>
                <a:r>
                  <a:rPr kumimoji="1" lang="zh-CN" altLang="en-US" dirty="0" smtClean="0"/>
                  <a:t>：有向网分类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𝑁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𝑇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;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𝐹</m:t>
                        </m:r>
                      </m:e>
                    </m:d>
                    <m:r>
                      <a:rPr kumimoji="1" lang="zh-CN" alt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为有向</a:t>
                </a:r>
                <a:r>
                  <a:rPr kumimoji="1" lang="zh-CN" altLang="en-US" dirty="0" smtClean="0"/>
                  <a:t>网</a:t>
                </a:r>
              </a:p>
              <a:p>
                <a:pPr marL="0" indent="0" algn="ctr">
                  <a:buNone/>
                </a:pPr>
                <a:endParaRPr kumimoji="1" lang="zh-CN" altLang="en-US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dirty="0" smtClean="0"/>
                  <a:t>为简单网，如果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：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`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=`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`=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`⇒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dirty="0" smtClean="0"/>
                  <a:t>为单纯网，如果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：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`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∩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`= ∅</m:t>
                    </m:r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dirty="0" smtClean="0"/>
                  <a:t>为连通网，如果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∪</m:t>
                            </m:r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</m:sup>
                    </m:sSup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		  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dirty="0" smtClean="0"/>
                  <a:t> 为有限网，如果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kumimoji="1" lang="zh-CN" alt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kumimoji="1" lang="zh-CN" alt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∪</m:t>
                        </m:r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kumimoji="1" lang="zh-CN" alt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∞</m:t>
                    </m:r>
                  </m:oMath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b="-20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3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b="1" dirty="0" smtClean="0"/>
                  <a:t>后续概念二</a:t>
                </a:r>
                <a:r>
                  <a:rPr kumimoji="1" lang="zh-CN" altLang="en-US" dirty="0" smtClean="0"/>
                  <a:t>：有向网关联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𝑁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𝑆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𝑇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;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𝐹</m:t>
                        </m:r>
                      </m:e>
                    </m:d>
                    <m:r>
                      <a:rPr kumimoji="1" lang="zh-CN" altLang="en-US" i="1">
                        <a:latin typeface="Cambria Math" charset="0"/>
                      </a:rPr>
                      <m:t> 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，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</a:rPr>
                      <m:t>N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′=(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′,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′;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′)</m:t>
                    </m:r>
                  </m:oMath>
                </a14:m>
                <a:r>
                  <a:rPr kumimoji="1" lang="zh-CN" altLang="en-US" dirty="0"/>
                  <a:t>为有向</a:t>
                </a:r>
                <a:r>
                  <a:rPr kumimoji="1" lang="zh-CN" altLang="en-US" dirty="0" smtClean="0"/>
                  <a:t>网</a:t>
                </a:r>
              </a:p>
              <a:p>
                <a:pPr marL="0" indent="0" algn="ctr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</a:rPr>
                      <m:t>N</m:t>
                    </m:r>
                    <m:r>
                      <a:rPr kumimoji="1" lang="en-US" altLang="zh-CN" i="1">
                        <a:latin typeface="Cambria Math" charset="0"/>
                      </a:rPr>
                      <m:t>′</m:t>
                    </m:r>
                  </m:oMath>
                </a14:m>
                <a:r>
                  <a:rPr kumimoji="1" lang="zh-CN" altLang="en-US" dirty="0" smtClean="0"/>
                  <a:t>为对偶网，如果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</a:rPr>
                      <m:t>S</m:t>
                    </m:r>
                    <m:r>
                      <a:rPr kumimoji="1" lang="en-US" altLang="zh-CN" i="1">
                        <a:latin typeface="Cambria Math" charset="0"/>
                      </a:rPr>
                      <m:t>′= 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</a:rPr>
                      <m:t>T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′=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′=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endParaRPr kumimoji="1" lang="zh-CN" alt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</a:rPr>
                      <m:t>N</m:t>
                    </m:r>
                    <m:r>
                      <a:rPr kumimoji="1" lang="en-US" altLang="zh-CN" i="1">
                        <a:latin typeface="Cambria Math" charset="0"/>
                      </a:rPr>
                      <m:t>′</m:t>
                    </m:r>
                  </m:oMath>
                </a14:m>
                <a:r>
                  <a:rPr kumimoji="1" lang="zh-CN" altLang="en-US" dirty="0" smtClean="0"/>
                  <a:t>为互逆网，如果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</a:rPr>
                      <m:t>S</m:t>
                    </m:r>
                    <m:r>
                      <a:rPr kumimoji="1" lang="en-US" altLang="zh-CN" i="1">
                        <a:latin typeface="Cambria Math" charset="0"/>
                      </a:rPr>
                      <m:t>′= </m:t>
                    </m:r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S</m:t>
                    </m:r>
                    <m:r>
                      <a:rPr kumimoji="1" lang="zh-CN" altLang="en-US" i="1">
                        <a:latin typeface="Cambria Math" charset="0"/>
                      </a:rPr>
                      <m:t> 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′=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448351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后续概念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83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b="1" dirty="0"/>
              <a:t>后续概念二</a:t>
            </a:r>
            <a:r>
              <a:rPr kumimoji="1" lang="zh-CN" altLang="en-US" dirty="0"/>
              <a:t>：有向网关联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553411" y="3392488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09205" y="3392488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64999" y="3392773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85"/>
          <p:cNvCxnSpPr/>
          <p:nvPr/>
        </p:nvCxnSpPr>
        <p:spPr>
          <a:xfrm>
            <a:off x="2014211" y="3622888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88"/>
          <p:cNvCxnSpPr/>
          <p:nvPr/>
        </p:nvCxnSpPr>
        <p:spPr>
          <a:xfrm>
            <a:off x="3570005" y="3622888"/>
            <a:ext cx="1094994" cy="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553411" y="3853288"/>
                <a:ext cx="3945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1" smtClean="0">
                              <a:latin typeface="Cambria Math" charset="0"/>
                            </a:rPr>
                            <m:t>s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11" y="3853288"/>
                <a:ext cx="39453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687922" y="3853288"/>
                <a:ext cx="405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22" y="3853288"/>
                <a:ext cx="40523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3329354" y="3853287"/>
            <a:ext cx="2406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2800" dirty="0" smtClean="0"/>
              <a:t>t</a:t>
            </a:r>
            <a:endParaRPr kumimoji="1" lang="zh-CN" altLang="en-US" sz="2800" dirty="0"/>
          </a:p>
        </p:txBody>
      </p:sp>
      <p:sp>
        <p:nvSpPr>
          <p:cNvPr id="12" name="椭圆 11"/>
          <p:cNvSpPr/>
          <p:nvPr/>
        </p:nvSpPr>
        <p:spPr>
          <a:xfrm>
            <a:off x="7372340" y="3392487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828875" y="3415933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85"/>
          <p:cNvCxnSpPr/>
          <p:nvPr/>
        </p:nvCxnSpPr>
        <p:spPr>
          <a:xfrm>
            <a:off x="6309984" y="3622888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88"/>
          <p:cNvCxnSpPr/>
          <p:nvPr/>
        </p:nvCxnSpPr>
        <p:spPr>
          <a:xfrm>
            <a:off x="7865778" y="3622888"/>
            <a:ext cx="1094994" cy="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849184" y="3853288"/>
                <a:ext cx="3945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1" smtClean="0">
                              <a:latin typeface="Cambria Math" charset="0"/>
                            </a:rPr>
                            <m:t>s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184" y="3853288"/>
                <a:ext cx="39453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983695" y="3853288"/>
                <a:ext cx="405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695" y="3853288"/>
                <a:ext cx="40523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7625127" y="3853287"/>
            <a:ext cx="2406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2800" dirty="0" smtClean="0"/>
              <a:t>t</a:t>
            </a:r>
            <a:endParaRPr kumimoji="1" lang="zh-CN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8959142" y="3404667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199077" y="3439379"/>
            <a:ext cx="115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对偶</a:t>
            </a:r>
            <a:endParaRPr kumimoji="1"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41072" y="3420908"/>
            <a:ext cx="2061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和</a:t>
            </a:r>
            <a:endParaRPr kumimoji="1"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525202" y="4904714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080996" y="4904714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636790" y="4904999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85"/>
          <p:cNvCxnSpPr/>
          <p:nvPr/>
        </p:nvCxnSpPr>
        <p:spPr>
          <a:xfrm>
            <a:off x="1986002" y="5135114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88"/>
          <p:cNvCxnSpPr/>
          <p:nvPr/>
        </p:nvCxnSpPr>
        <p:spPr>
          <a:xfrm>
            <a:off x="3541796" y="5135114"/>
            <a:ext cx="1094994" cy="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525202" y="5365514"/>
                <a:ext cx="4410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1" smtClean="0">
                              <a:latin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202" y="5365514"/>
                <a:ext cx="441018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659713" y="5365514"/>
                <a:ext cx="405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13" y="5365514"/>
                <a:ext cx="40523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301145" y="5365513"/>
                <a:ext cx="2406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145" y="5365513"/>
                <a:ext cx="240651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/>
          <p:cNvSpPr/>
          <p:nvPr/>
        </p:nvSpPr>
        <p:spPr>
          <a:xfrm>
            <a:off x="5842864" y="4885221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397962" y="4885221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88"/>
          <p:cNvCxnSpPr>
            <a:stCxn id="32" idx="1"/>
            <a:endCxn id="31" idx="6"/>
          </p:cNvCxnSpPr>
          <p:nvPr/>
        </p:nvCxnSpPr>
        <p:spPr>
          <a:xfrm flipH="1">
            <a:off x="6303664" y="5115621"/>
            <a:ext cx="10942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5820975" y="5365514"/>
                <a:ext cx="4296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75" y="5365514"/>
                <a:ext cx="429605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8955486" y="5365514"/>
                <a:ext cx="4378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486" y="5365514"/>
                <a:ext cx="437876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5212863" y="4928159"/>
            <a:ext cx="630001" cy="52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和</a:t>
            </a:r>
            <a:endParaRPr kumimoji="1"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5072" y="5302386"/>
            <a:ext cx="342900" cy="431800"/>
          </a:xfrm>
          <a:prstGeom prst="rect">
            <a:avLst/>
          </a:prstGeom>
        </p:spPr>
      </p:pic>
      <p:sp>
        <p:nvSpPr>
          <p:cNvPr id="59" name="椭圆 58"/>
          <p:cNvSpPr/>
          <p:nvPr/>
        </p:nvSpPr>
        <p:spPr>
          <a:xfrm>
            <a:off x="8889380" y="4885221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88"/>
          <p:cNvCxnSpPr>
            <a:stCxn id="59" idx="2"/>
            <a:endCxn id="32" idx="3"/>
          </p:cNvCxnSpPr>
          <p:nvPr/>
        </p:nvCxnSpPr>
        <p:spPr>
          <a:xfrm flipH="1">
            <a:off x="7858762" y="5115621"/>
            <a:ext cx="10306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0238597" y="4854011"/>
            <a:ext cx="115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互逆</a:t>
            </a:r>
            <a:endParaRPr kumimoji="1"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0" name="标题 1"/>
          <p:cNvSpPr txBox="1">
            <a:spLocks/>
          </p:cNvSpPr>
          <p:nvPr/>
        </p:nvSpPr>
        <p:spPr>
          <a:xfrm>
            <a:off x="0" y="0"/>
            <a:ext cx="448351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后续概念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8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/>
      <p:bldP spid="10" grpId="0"/>
      <p:bldP spid="11" grpId="0"/>
      <p:bldP spid="12" grpId="0" animBg="1"/>
      <p:bldP spid="13" grpId="0" animBg="1"/>
      <p:bldP spid="17" grpId="0"/>
      <p:bldP spid="18" grpId="0"/>
      <p:bldP spid="19" grpId="0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8" grpId="0"/>
      <p:bldP spid="29" grpId="0"/>
      <p:bldP spid="30" grpId="0"/>
      <p:bldP spid="31" grpId="0" animBg="1"/>
      <p:bldP spid="32" grpId="0" animBg="1"/>
      <p:bldP spid="35" grpId="0"/>
      <p:bldP spid="36" grpId="0"/>
      <p:bldP spid="39" grpId="0"/>
      <p:bldP spid="59" grpId="0" animBg="1"/>
      <p:bldP spid="6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32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以上同为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N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=(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;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,(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)})</m:t>
                    </m:r>
                  </m:oMath>
                </a14:m>
                <a:r>
                  <a:rPr kumimoji="1" lang="zh-CN" altLang="en-US" dirty="0" smtClean="0"/>
                  <a:t>的图示</a:t>
                </a:r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32376"/>
              </a:xfrm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1389288" y="2735996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945082" y="2735996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500876" y="2736281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85"/>
          <p:cNvCxnSpPr/>
          <p:nvPr/>
        </p:nvCxnSpPr>
        <p:spPr>
          <a:xfrm>
            <a:off x="1850088" y="2966396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88"/>
          <p:cNvCxnSpPr/>
          <p:nvPr/>
        </p:nvCxnSpPr>
        <p:spPr>
          <a:xfrm>
            <a:off x="3405882" y="2966396"/>
            <a:ext cx="1094994" cy="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389288" y="3196796"/>
                <a:ext cx="3945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1" smtClean="0">
                              <a:latin typeface="Cambria Math" charset="0"/>
                            </a:rPr>
                            <m:t>s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288" y="3196796"/>
                <a:ext cx="39453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523799" y="3196796"/>
                <a:ext cx="405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99" y="3196796"/>
                <a:ext cx="405239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3165231" y="3196795"/>
            <a:ext cx="2406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2800" dirty="0" smtClean="0"/>
              <a:t>t</a:t>
            </a:r>
            <a:endParaRPr kumimoji="1" lang="zh-CN" altLang="en-US" sz="2800" dirty="0"/>
          </a:p>
        </p:txBody>
      </p:sp>
      <p:sp>
        <p:nvSpPr>
          <p:cNvPr id="12" name="椭圆 11"/>
          <p:cNvSpPr/>
          <p:nvPr/>
        </p:nvSpPr>
        <p:spPr>
          <a:xfrm>
            <a:off x="6686418" y="2735711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242212" y="2735711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798006" y="2735996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85"/>
          <p:cNvCxnSpPr>
            <a:stCxn id="13" idx="1"/>
            <a:endCxn id="12" idx="6"/>
          </p:cNvCxnSpPr>
          <p:nvPr/>
        </p:nvCxnSpPr>
        <p:spPr>
          <a:xfrm flipH="1">
            <a:off x="7147218" y="2966111"/>
            <a:ext cx="10949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88"/>
          <p:cNvCxnSpPr>
            <a:stCxn id="14" idx="2"/>
            <a:endCxn id="13" idx="3"/>
          </p:cNvCxnSpPr>
          <p:nvPr/>
        </p:nvCxnSpPr>
        <p:spPr>
          <a:xfrm flipH="1" flipV="1">
            <a:off x="8703012" y="2966111"/>
            <a:ext cx="1094994" cy="2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798006" y="3211467"/>
                <a:ext cx="3945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1" smtClean="0">
                              <a:latin typeface="Cambria Math" charset="0"/>
                            </a:rPr>
                            <m:t>s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006" y="3211467"/>
                <a:ext cx="39453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741979" y="3211467"/>
                <a:ext cx="405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79" y="3211467"/>
                <a:ext cx="40523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8462361" y="3196510"/>
            <a:ext cx="2406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2800" dirty="0" smtClean="0"/>
              <a:t>t</a:t>
            </a:r>
            <a:endParaRPr kumimoji="1" lang="zh-CN" altLang="en-US" sz="2800" dirty="0"/>
          </a:p>
        </p:txBody>
      </p:sp>
      <p:sp>
        <p:nvSpPr>
          <p:cNvPr id="26" name="椭圆 25"/>
          <p:cNvSpPr/>
          <p:nvPr/>
        </p:nvSpPr>
        <p:spPr>
          <a:xfrm>
            <a:off x="4012253" y="3665178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678121" y="4096031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233915" y="4780393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012253" y="4125978"/>
                <a:ext cx="3945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1" smtClean="0">
                              <a:latin typeface="Cambria Math" charset="0"/>
                            </a:rPr>
                            <m:t>s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253" y="4125978"/>
                <a:ext cx="39453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7256838" y="5240908"/>
                <a:ext cx="405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838" y="5240908"/>
                <a:ext cx="40523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5898270" y="4556830"/>
            <a:ext cx="2406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2800" dirty="0" smtClean="0"/>
              <a:t>t</a:t>
            </a:r>
            <a:endParaRPr kumimoji="1" lang="zh-CN" altLang="en-US" sz="2800" dirty="0"/>
          </a:p>
        </p:txBody>
      </p:sp>
      <p:cxnSp>
        <p:nvCxnSpPr>
          <p:cNvPr id="38" name="曲线连接符 37"/>
          <p:cNvCxnSpPr>
            <a:stCxn id="26" idx="5"/>
            <a:endCxn id="27" idx="1"/>
          </p:cNvCxnSpPr>
          <p:nvPr/>
        </p:nvCxnSpPr>
        <p:spPr>
          <a:xfrm rot="16200000" flipH="1">
            <a:off x="4907877" y="3556187"/>
            <a:ext cx="267936" cy="1272551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线连接符 39"/>
          <p:cNvCxnSpPr>
            <a:stCxn id="27" idx="3"/>
            <a:endCxn id="28" idx="2"/>
          </p:cNvCxnSpPr>
          <p:nvPr/>
        </p:nvCxnSpPr>
        <p:spPr>
          <a:xfrm>
            <a:off x="6138921" y="4326431"/>
            <a:ext cx="1094994" cy="68436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>
            <a:spLocks/>
          </p:cNvSpPr>
          <p:nvPr/>
        </p:nvSpPr>
        <p:spPr>
          <a:xfrm>
            <a:off x="-1" y="0"/>
            <a:ext cx="674198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smtClean="0"/>
              <a:t>   有向网图形表示拾遗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7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7" grpId="0"/>
      <p:bldP spid="18" grpId="0"/>
      <p:bldP spid="19" grpId="0"/>
      <p:bldP spid="26" grpId="0" animBg="1"/>
      <p:bldP spid="27" grpId="0" animBg="1"/>
      <p:bldP spid="28" grpId="0" animBg="1"/>
      <p:bldP spid="31" grpId="0"/>
      <p:bldP spid="32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764" y="0"/>
            <a:ext cx="12074236" cy="981076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40" name="圆角矩形 39"/>
          <p:cNvSpPr/>
          <p:nvPr/>
        </p:nvSpPr>
        <p:spPr>
          <a:xfrm>
            <a:off x="3918488" y="2123268"/>
            <a:ext cx="4355024" cy="649301"/>
          </a:xfrm>
          <a:prstGeom prst="roundRect">
            <a:avLst/>
          </a:prstGeom>
          <a:solidFill>
            <a:srgbClr val="993899">
              <a:alpha val="37255"/>
            </a:srgbClr>
          </a:solidFill>
          <a:ln>
            <a:solidFill>
              <a:schemeClr val="bg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有向网（</a:t>
            </a:r>
            <a:r>
              <a:rPr kumimoji="1" lang="en-US" altLang="zh-CN" sz="24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directed</a:t>
            </a:r>
            <a:r>
              <a:rPr kumimoji="1" lang="zh-CN" altLang="en-US" sz="24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 </a:t>
            </a:r>
            <a:r>
              <a:rPr kumimoji="1" lang="en-US" altLang="zh-CN" sz="24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net</a:t>
            </a:r>
            <a:r>
              <a:rPr kumimoji="1" lang="zh-CN" altLang="en-US" sz="24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）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3918488" y="3049381"/>
            <a:ext cx="4355024" cy="649301"/>
          </a:xfrm>
          <a:prstGeom prst="roundRect">
            <a:avLst/>
          </a:prstGeom>
          <a:solidFill>
            <a:srgbClr val="973A95"/>
          </a:solidFill>
          <a:ln>
            <a:solidFill>
              <a:schemeClr val="bg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kumimoji="1" lang="zh-CN" altLang="en-US" sz="240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kumimoji="1" lang="zh-CN" altLang="en-US" sz="24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918488" y="3975494"/>
            <a:ext cx="4355024" cy="649301"/>
          </a:xfrm>
          <a:prstGeom prst="roundRect">
            <a:avLst/>
          </a:prstGeom>
          <a:solidFill>
            <a:srgbClr val="993899">
              <a:alpha val="37255"/>
            </a:srgbClr>
          </a:solidFill>
          <a:ln>
            <a:solidFill>
              <a:schemeClr val="bg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kumimoji="1" lang="zh-CN" altLang="en-US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kumimoji="1" lang="zh-CN" altLang="en-US" sz="24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918488" y="4901607"/>
            <a:ext cx="4355024" cy="649301"/>
          </a:xfrm>
          <a:prstGeom prst="roundRect">
            <a:avLst/>
          </a:prstGeom>
          <a:solidFill>
            <a:srgbClr val="993899">
              <a:alpha val="37255"/>
            </a:srgbClr>
          </a:solidFill>
          <a:ln>
            <a:solidFill>
              <a:schemeClr val="bg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工作流基础概念</a:t>
            </a:r>
          </a:p>
        </p:txBody>
      </p:sp>
    </p:spTree>
    <p:extLst>
      <p:ext uri="{BB962C8B-B14F-4D97-AF65-F5344CB8AC3E}">
        <p14:creationId xmlns:p14="http://schemas.microsoft.com/office/powerpoint/2010/main" val="12126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en-US" altLang="zh-CN" sz="4000" dirty="0"/>
                  <a:t>EN</a:t>
                </a:r>
                <a:r>
                  <a:rPr kumimoji="1" lang="zh-CN" altLang="en-US" sz="4000" dirty="0"/>
                  <a:t>系统，</a:t>
                </a:r>
                <a:r>
                  <a:rPr kumimoji="1" lang="zh-CN" altLang="en-US" sz="4000" dirty="0" smtClean="0"/>
                  <a:t>一型棋局，定义：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zh-CN" alt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;</m:t>
                    </m:r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zh-CN" altLang="en-US" sz="4000" dirty="0" smtClean="0"/>
                  <a:t>称为</a:t>
                </a:r>
                <a:r>
                  <a:rPr kumimoji="1" lang="en-US" altLang="zh-CN" sz="4000" dirty="0" smtClean="0"/>
                  <a:t>EN</a:t>
                </a:r>
                <a:r>
                  <a:rPr kumimoji="1" lang="zh-CN" altLang="en-US" sz="4000" dirty="0" smtClean="0"/>
                  <a:t>系统如果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zh-CN" alt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（</m:t>
                    </m:r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;</m:t>
                    </m:r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zh-CN" alt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）</m:t>
                    </m:r>
                  </m:oMath>
                </a14:m>
                <a:r>
                  <a:rPr kumimoji="1" lang="zh-CN" altLang="en-US" sz="4000" dirty="0" smtClean="0"/>
                  <a:t>为有向网并且</a:t>
                </a:r>
                <a14:m>
                  <m:oMath xmlns:m="http://schemas.openxmlformats.org/officeDocument/2006/math">
                    <m:r>
                      <a:rPr kumimoji="1" lang="en-US" altLang="zh-CN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  <m:r>
                      <a:rPr kumimoji="1" lang="en-US" altLang="zh-CN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sSup>
                      <m:sSupPr>
                        <m:ctrlPr>
                          <a:rPr kumimoji="1" lang="en-US" altLang="zh-CN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℘</m:t>
                        </m:r>
                      </m:e>
                      <m:sup>
                        <m:r>
                          <a:rPr kumimoji="1" lang="en-US" altLang="zh-CN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p>
                    </m:sSup>
                  </m:oMath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087" t="-3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-2" y="0"/>
            <a:ext cx="8613059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基本网系统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32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℘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kumimoji="1" lang="en-US" altLang="zh-CN" dirty="0" smtClean="0"/>
                  <a:t>: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</a:t>
                </a:r>
                <a:r>
                  <a:rPr kumimoji="1" lang="zh-CN" altLang="en-US" dirty="0" smtClean="0"/>
                  <a:t>的幂集合，即</a:t>
                </a:r>
                <a:r>
                  <a:rPr kumimoji="1" lang="en-US" altLang="zh-CN" dirty="0" smtClean="0"/>
                  <a:t>B</a:t>
                </a:r>
                <a:r>
                  <a:rPr kumimoji="1" lang="zh-CN" altLang="en-US" dirty="0" smtClean="0"/>
                  <a:t>的所有子集的集合</a:t>
                </a:r>
              </a:p>
              <a:p>
                <a:r>
                  <a:rPr kumimoji="1" lang="en-US" altLang="zh-CN" dirty="0" smtClean="0"/>
                  <a:t>B</a:t>
                </a:r>
                <a:r>
                  <a:rPr kumimoji="1" lang="zh-CN" altLang="en-US" dirty="0" smtClean="0"/>
                  <a:t>中库所只有两种状态：有托肯（棋子）或无托肯，称为条件（</a:t>
                </a:r>
                <a:r>
                  <a:rPr kumimoji="1" lang="en-US" altLang="zh-CN" dirty="0" err="1" smtClean="0"/>
                  <a:t>Bedingung</a:t>
                </a:r>
                <a:r>
                  <a:rPr kumimoji="1" lang="zh-CN" altLang="en-US" dirty="0" smtClean="0"/>
                  <a:t> 德语）</a:t>
                </a:r>
              </a:p>
              <a:p>
                <a:r>
                  <a:rPr kumimoji="1" lang="en-US" altLang="zh-CN" dirty="0" smtClean="0"/>
                  <a:t>E</a:t>
                </a:r>
                <a:r>
                  <a:rPr kumimoji="1" lang="zh-CN" altLang="en-US" dirty="0" smtClean="0"/>
                  <a:t>中变迁称为事件（</a:t>
                </a:r>
                <a:r>
                  <a:rPr kumimoji="1" lang="en-US" altLang="zh-CN" dirty="0" smtClean="0"/>
                  <a:t>Event</a:t>
                </a:r>
                <a:r>
                  <a:rPr kumimoji="1" lang="zh-CN" altLang="en-US" dirty="0" smtClean="0"/>
                  <a:t>），只与条件有关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由成真的条件（有托肯的库所）组成，称为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/>
                    </m:nary>
                  </m:oMath>
                </a14:m>
                <a:r>
                  <a:rPr kumimoji="1" lang="zh-CN" altLang="en-US" dirty="0" smtClean="0"/>
                  <a:t>的初始情态（</a:t>
                </a:r>
                <a:r>
                  <a:rPr kumimoji="1" lang="en-US" altLang="zh-CN" dirty="0" smtClean="0"/>
                  <a:t>case</a:t>
                </a:r>
                <a:r>
                  <a:rPr kumimoji="1" lang="zh-CN" altLang="en-US" dirty="0" smtClean="0"/>
                  <a:t>）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448351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定义说明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05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3047467" cy="981076"/>
          </a:xfrm>
        </p:spPr>
        <p:txBody>
          <a:bodyPr/>
          <a:lstStyle/>
          <a:p>
            <a:r>
              <a:rPr kumimoji="1" lang="zh-CN" altLang="en-US" dirty="0" smtClean="0"/>
              <a:t>   知识结构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/>
              <a:t>SNT</a:t>
            </a:r>
            <a:r>
              <a:rPr kumimoji="1" lang="zh-CN" altLang="en-US" sz="3600" dirty="0" smtClean="0"/>
              <a:t>：有向网  </a:t>
            </a:r>
            <a:r>
              <a:rPr kumimoji="1" lang="en-US" altLang="zh-CN" sz="3600" dirty="0" smtClean="0"/>
              <a:t>+</a:t>
            </a:r>
            <a:r>
              <a:rPr kumimoji="1" lang="zh-CN" altLang="en-US" sz="3600" dirty="0" smtClean="0"/>
              <a:t>  网系统</a:t>
            </a:r>
          </a:p>
          <a:p>
            <a:pPr lvl="1"/>
            <a:endParaRPr kumimoji="1" lang="zh-CN" altLang="en-US" sz="3200" dirty="0" smtClean="0"/>
          </a:p>
          <a:p>
            <a:pPr lvl="1"/>
            <a:r>
              <a:rPr kumimoji="1" lang="zh-CN" altLang="en-US" sz="3200" dirty="0" smtClean="0"/>
              <a:t>有向网（棋盘）：结构特征，结构性质</a:t>
            </a:r>
          </a:p>
          <a:p>
            <a:pPr lvl="1"/>
            <a:endParaRPr kumimoji="1" lang="zh-CN" altLang="en-US" sz="3200" dirty="0" smtClean="0"/>
          </a:p>
          <a:p>
            <a:pPr lvl="1"/>
            <a:r>
              <a:rPr kumimoji="1" lang="zh-CN" altLang="en-US" sz="3200" dirty="0" smtClean="0"/>
              <a:t>网系统（棋局）：动态性质，分析方法，层次结构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99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0250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定义（丛）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:r>
                  <a:rPr kumimoji="1" lang="en-US" altLang="zh-CN" dirty="0" smtClean="0"/>
                  <a:t>B</a:t>
                </a:r>
                <a:r>
                  <a:rPr kumimoji="1" lang="zh-CN" altLang="en-US" dirty="0" smtClean="0"/>
                  <a:t>的子集</a:t>
                </a:r>
                <a:r>
                  <a:rPr kumimoji="1" lang="en-US" altLang="zh-CN" dirty="0" smtClean="0"/>
                  <a:t>c</a:t>
                </a:r>
                <a:r>
                  <a:rPr kumimoji="1" lang="zh-CN" altLang="en-US" dirty="0" smtClean="0"/>
                  <a:t>，即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𝑐</m:t>
                    </m:r>
                    <m:r>
                      <a:rPr kumimoji="1"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</m:oMath>
                </a14:m>
                <a:r>
                  <a:rPr kumimoji="1" lang="zh-CN" altLang="en-US" dirty="0" smtClean="0"/>
                  <a:t>，称为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/>
                    </m:nary>
                  </m:oMath>
                </a14:m>
                <a:r>
                  <a:rPr kumimoji="1" lang="zh-CN" altLang="en-US" dirty="0" smtClean="0"/>
                  <a:t>的丛（</a:t>
                </a:r>
                <a:r>
                  <a:rPr kumimoji="1" lang="en-US" altLang="zh-CN" dirty="0" smtClean="0"/>
                  <a:t>constellation</a:t>
                </a:r>
                <a:r>
                  <a:rPr kumimoji="1" lang="zh-CN" altLang="en-US" dirty="0" smtClean="0"/>
                  <a:t>）</a:t>
                </a:r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定义（变迁规则）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𝑒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E</m:t>
                    </m:r>
                  </m:oMath>
                </a14:m>
                <a:r>
                  <a:rPr kumimoji="1" lang="zh-CN" altLang="en-US" dirty="0" smtClean="0"/>
                  <a:t>，在丛</a:t>
                </a:r>
                <a:r>
                  <a:rPr kumimoji="1" lang="en-US" altLang="zh-CN" dirty="0" smtClean="0"/>
                  <a:t>c</a:t>
                </a:r>
                <a:r>
                  <a:rPr kumimoji="1" lang="zh-CN" altLang="en-US" dirty="0" smtClean="0"/>
                  <a:t>有发生权，记为：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c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[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&gt;</m:t>
                    </m:r>
                  </m:oMath>
                </a14:m>
                <a:r>
                  <a:rPr kumimoji="1" lang="zh-CN" altLang="en-US" dirty="0" smtClean="0"/>
                  <a:t>，如果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/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·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𝑒</m:t>
                    </m:r>
                    <m:r>
                      <a:rPr kumimoji="1"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∧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·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∅</m:t>
                    </m:r>
                  </m:oMath>
                </a14:m>
                <a:endParaRPr kumimoji="1" lang="zh-CN" alt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</a:rPr>
                      <m:t>c</m:t>
                    </m:r>
                    <m:r>
                      <a:rPr kumimoji="1" lang="en-US" altLang="zh-CN" i="1">
                        <a:latin typeface="Cambria Math" charset="0"/>
                      </a:rPr>
                      <m:t>[</m:t>
                    </m:r>
                    <m:r>
                      <a:rPr kumimoji="1" lang="en-US" altLang="zh-CN" i="1">
                        <a:latin typeface="Cambria Math" charset="0"/>
                      </a:rPr>
                      <m:t>𝑒</m:t>
                    </m:r>
                    <m:r>
                      <a:rPr kumimoji="1" lang="en-US" altLang="zh-CN" i="1">
                        <a:latin typeface="Cambria Math" charset="0"/>
                      </a:rPr>
                      <m:t>&gt;</m:t>
                    </m:r>
                  </m:oMath>
                </a14:m>
                <a:r>
                  <a:rPr kumimoji="1" lang="zh-CN" altLang="en-US" dirty="0" smtClean="0"/>
                  <a:t>，</a:t>
                </a:r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/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·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·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称为</a:t>
                </a:r>
                <a:r>
                  <a:rPr kumimoji="1" lang="en-US" altLang="zh-CN" dirty="0" smtClean="0"/>
                  <a:t>c</a:t>
                </a:r>
                <a:r>
                  <a:rPr kumimoji="1" lang="zh-CN" altLang="en-US" dirty="0" smtClean="0"/>
                  <a:t>的后继丛，记为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</a:rPr>
                      <m:t>c</m:t>
                    </m:r>
                    <m:r>
                      <a:rPr kumimoji="1" lang="en-US" altLang="zh-CN" i="1">
                        <a:latin typeface="Cambria Math" charset="0"/>
                      </a:rPr>
                      <m:t>[</m:t>
                    </m:r>
                    <m:r>
                      <a:rPr kumimoji="1" lang="en-US" altLang="zh-CN" i="1">
                        <a:latin typeface="Cambria Math" charset="0"/>
                      </a:rPr>
                      <m:t>𝑒</m:t>
                    </m:r>
                    <m:r>
                      <a:rPr kumimoji="1" lang="en-US" altLang="zh-CN" i="1">
                        <a:latin typeface="Cambria Math" charset="0"/>
                      </a:rPr>
                      <m:t>&gt;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kumimoji="1" lang="zh-CN" altLang="en-US" dirty="0" smtClean="0"/>
                  <a:t>，即</a:t>
                </a:r>
                <a:r>
                  <a:rPr kumimoji="1" lang="en-US" altLang="zh-CN" dirty="0" smtClean="0"/>
                  <a:t>e</a:t>
                </a:r>
                <a:r>
                  <a:rPr kumimoji="1" lang="zh-CN" altLang="en-US" dirty="0" smtClean="0"/>
                  <a:t>在</a:t>
                </a:r>
                <a:r>
                  <a:rPr kumimoji="1" lang="en-US" altLang="zh-CN" dirty="0" smtClean="0"/>
                  <a:t>c</a:t>
                </a:r>
                <a:r>
                  <a:rPr kumimoji="1" lang="zh-CN" altLang="en-US" dirty="0" smtClean="0"/>
                  <a:t>发生将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</m:oMath>
                </a14:m>
                <a:r>
                  <a:rPr kumimoji="1" lang="zh-CN" altLang="en-US" dirty="0" smtClean="0"/>
                  <a:t>变成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02505" cy="4351338"/>
              </a:xfrm>
              <a:blipFill rotWithShape="0">
                <a:blip r:embed="rId2"/>
                <a:stretch>
                  <a:fillRect l="-1108" t="-2241" r="-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448351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补充定义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30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4"/>
          <p:cNvSpPr txBox="1"/>
          <p:nvPr/>
        </p:nvSpPr>
        <p:spPr>
          <a:xfrm>
            <a:off x="9262987" y="6466022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513796" y="1335052"/>
            <a:ext cx="438808" cy="4053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252052" y="1335051"/>
            <a:ext cx="438808" cy="4053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990309" y="1335051"/>
            <a:ext cx="438808" cy="4053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365957" y="3103618"/>
            <a:ext cx="438808" cy="4053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094704" y="3103618"/>
            <a:ext cx="438808" cy="4053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513796" y="5994319"/>
            <a:ext cx="438808" cy="4053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990309" y="5973050"/>
            <a:ext cx="438808" cy="4053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365957" y="5199208"/>
            <a:ext cx="438808" cy="4053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094704" y="5195401"/>
            <a:ext cx="438808" cy="4053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369686" y="2091476"/>
            <a:ext cx="438808" cy="40537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94704" y="2091476"/>
            <a:ext cx="438808" cy="40537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230330" y="3103618"/>
            <a:ext cx="438808" cy="40537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365957" y="4217757"/>
            <a:ext cx="438808" cy="40537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094704" y="4215063"/>
            <a:ext cx="438808" cy="40537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9230330" y="4215063"/>
            <a:ext cx="438808" cy="4053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247683" y="5973050"/>
            <a:ext cx="438808" cy="40537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513796" y="3760938"/>
            <a:ext cx="438808" cy="40537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0990309" y="3760938"/>
            <a:ext cx="438808" cy="40537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44" name="直接箭头连接符 66"/>
          <p:cNvCxnSpPr>
            <a:stCxn id="49" idx="0"/>
            <a:endCxn id="67" idx="2"/>
          </p:cNvCxnSpPr>
          <p:nvPr/>
        </p:nvCxnSpPr>
        <p:spPr>
          <a:xfrm flipV="1">
            <a:off x="7733200" y="4166316"/>
            <a:ext cx="0" cy="18280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67"/>
          <p:cNvCxnSpPr>
            <a:stCxn id="67" idx="0"/>
            <a:endCxn id="44" idx="4"/>
          </p:cNvCxnSpPr>
          <p:nvPr/>
        </p:nvCxnSpPr>
        <p:spPr>
          <a:xfrm flipV="1">
            <a:off x="7733200" y="1740431"/>
            <a:ext cx="0" cy="2020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68"/>
          <p:cNvCxnSpPr>
            <a:stCxn id="44" idx="6"/>
            <a:endCxn id="53" idx="0"/>
          </p:cNvCxnSpPr>
          <p:nvPr/>
        </p:nvCxnSpPr>
        <p:spPr>
          <a:xfrm>
            <a:off x="7952604" y="1537741"/>
            <a:ext cx="636485" cy="553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69"/>
          <p:cNvCxnSpPr>
            <a:stCxn id="45" idx="2"/>
            <a:endCxn id="53" idx="0"/>
          </p:cNvCxnSpPr>
          <p:nvPr/>
        </p:nvCxnSpPr>
        <p:spPr>
          <a:xfrm flipH="1">
            <a:off x="8589090" y="1537740"/>
            <a:ext cx="662963" cy="553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72"/>
          <p:cNvCxnSpPr>
            <a:stCxn id="53" idx="2"/>
            <a:endCxn id="47" idx="0"/>
          </p:cNvCxnSpPr>
          <p:nvPr/>
        </p:nvCxnSpPr>
        <p:spPr>
          <a:xfrm flipH="1">
            <a:off x="8585361" y="2496855"/>
            <a:ext cx="3729" cy="606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75"/>
          <p:cNvCxnSpPr>
            <a:stCxn id="47" idx="4"/>
            <a:endCxn id="56" idx="0"/>
          </p:cNvCxnSpPr>
          <p:nvPr/>
        </p:nvCxnSpPr>
        <p:spPr>
          <a:xfrm>
            <a:off x="8585361" y="3508997"/>
            <a:ext cx="0" cy="708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79"/>
          <p:cNvCxnSpPr>
            <a:stCxn id="56" idx="2"/>
            <a:endCxn id="51" idx="0"/>
          </p:cNvCxnSpPr>
          <p:nvPr/>
        </p:nvCxnSpPr>
        <p:spPr>
          <a:xfrm>
            <a:off x="8585361" y="4623135"/>
            <a:ext cx="0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80"/>
          <p:cNvCxnSpPr>
            <a:stCxn id="45" idx="6"/>
          </p:cNvCxnSpPr>
          <p:nvPr/>
        </p:nvCxnSpPr>
        <p:spPr>
          <a:xfrm>
            <a:off x="9690861" y="1537740"/>
            <a:ext cx="623248" cy="553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82"/>
          <p:cNvCxnSpPr>
            <a:stCxn id="46" idx="2"/>
          </p:cNvCxnSpPr>
          <p:nvPr/>
        </p:nvCxnSpPr>
        <p:spPr>
          <a:xfrm flipH="1">
            <a:off x="10314109" y="1537740"/>
            <a:ext cx="676200" cy="553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83"/>
          <p:cNvCxnSpPr>
            <a:stCxn id="46" idx="4"/>
          </p:cNvCxnSpPr>
          <p:nvPr/>
        </p:nvCxnSpPr>
        <p:spPr>
          <a:xfrm>
            <a:off x="11209713" y="1740430"/>
            <a:ext cx="0" cy="20205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86"/>
          <p:cNvCxnSpPr>
            <a:stCxn id="64" idx="3"/>
            <a:endCxn id="50" idx="2"/>
          </p:cNvCxnSpPr>
          <p:nvPr/>
        </p:nvCxnSpPr>
        <p:spPr>
          <a:xfrm>
            <a:off x="9686492" y="6175739"/>
            <a:ext cx="13038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87"/>
          <p:cNvCxnSpPr>
            <a:stCxn id="64" idx="1"/>
            <a:endCxn id="49" idx="6"/>
          </p:cNvCxnSpPr>
          <p:nvPr/>
        </p:nvCxnSpPr>
        <p:spPr>
          <a:xfrm flipH="1">
            <a:off x="7952604" y="6175739"/>
            <a:ext cx="1295079" cy="21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89"/>
          <p:cNvCxnSpPr>
            <a:stCxn id="57" idx="2"/>
            <a:endCxn id="52" idx="0"/>
          </p:cNvCxnSpPr>
          <p:nvPr/>
        </p:nvCxnSpPr>
        <p:spPr>
          <a:xfrm>
            <a:off x="10314109" y="4620442"/>
            <a:ext cx="0" cy="574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90"/>
          <p:cNvCxnSpPr>
            <a:stCxn id="51" idx="4"/>
            <a:endCxn id="64" idx="0"/>
          </p:cNvCxnSpPr>
          <p:nvPr/>
        </p:nvCxnSpPr>
        <p:spPr>
          <a:xfrm>
            <a:off x="8585361" y="5604586"/>
            <a:ext cx="881727" cy="368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91"/>
          <p:cNvCxnSpPr>
            <a:stCxn id="52" idx="4"/>
            <a:endCxn id="64" idx="0"/>
          </p:cNvCxnSpPr>
          <p:nvPr/>
        </p:nvCxnSpPr>
        <p:spPr>
          <a:xfrm flipH="1">
            <a:off x="9467087" y="5600780"/>
            <a:ext cx="847021" cy="372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93"/>
          <p:cNvCxnSpPr>
            <a:stCxn id="56" idx="3"/>
            <a:endCxn id="61" idx="2"/>
          </p:cNvCxnSpPr>
          <p:nvPr/>
        </p:nvCxnSpPr>
        <p:spPr>
          <a:xfrm flipV="1">
            <a:off x="8804765" y="4417752"/>
            <a:ext cx="425565" cy="2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95"/>
          <p:cNvCxnSpPr>
            <a:stCxn id="57" idx="1"/>
            <a:endCxn id="61" idx="6"/>
          </p:cNvCxnSpPr>
          <p:nvPr/>
        </p:nvCxnSpPr>
        <p:spPr>
          <a:xfrm flipH="1">
            <a:off x="9669138" y="4417752"/>
            <a:ext cx="4255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96"/>
          <p:cNvCxnSpPr>
            <a:stCxn id="61" idx="0"/>
            <a:endCxn id="55" idx="2"/>
          </p:cNvCxnSpPr>
          <p:nvPr/>
        </p:nvCxnSpPr>
        <p:spPr>
          <a:xfrm flipV="1">
            <a:off x="9449734" y="3508997"/>
            <a:ext cx="0" cy="706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97"/>
          <p:cNvCxnSpPr>
            <a:stCxn id="55" idx="0"/>
            <a:endCxn id="45" idx="4"/>
          </p:cNvCxnSpPr>
          <p:nvPr/>
        </p:nvCxnSpPr>
        <p:spPr>
          <a:xfrm flipV="1">
            <a:off x="9449734" y="1740430"/>
            <a:ext cx="21722" cy="1363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98"/>
          <p:cNvCxnSpPr>
            <a:endCxn id="48" idx="0"/>
          </p:cNvCxnSpPr>
          <p:nvPr/>
        </p:nvCxnSpPr>
        <p:spPr>
          <a:xfrm>
            <a:off x="10314109" y="2496855"/>
            <a:ext cx="0" cy="606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99"/>
          <p:cNvCxnSpPr>
            <a:stCxn id="48" idx="4"/>
            <a:endCxn id="57" idx="0"/>
          </p:cNvCxnSpPr>
          <p:nvPr/>
        </p:nvCxnSpPr>
        <p:spPr>
          <a:xfrm>
            <a:off x="10314109" y="3508997"/>
            <a:ext cx="0" cy="706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椭圆 65"/>
          <p:cNvSpPr/>
          <p:nvPr/>
        </p:nvSpPr>
        <p:spPr>
          <a:xfrm>
            <a:off x="7661384" y="1471397"/>
            <a:ext cx="143631" cy="13268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388779" y="1471396"/>
            <a:ext cx="143631" cy="13268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36836" y="1475120"/>
            <a:ext cx="143631" cy="13268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134"/>
          <p:cNvSpPr txBox="1"/>
          <p:nvPr/>
        </p:nvSpPr>
        <p:spPr>
          <a:xfrm>
            <a:off x="6972529" y="1415518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135"/>
          <p:cNvSpPr txBox="1"/>
          <p:nvPr/>
        </p:nvSpPr>
        <p:spPr>
          <a:xfrm>
            <a:off x="8731919" y="1382716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36"/>
          <p:cNvSpPr txBox="1"/>
          <p:nvPr/>
        </p:nvSpPr>
        <p:spPr>
          <a:xfrm>
            <a:off x="10396896" y="1394295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37"/>
          <p:cNvSpPr txBox="1"/>
          <p:nvPr/>
        </p:nvSpPr>
        <p:spPr>
          <a:xfrm>
            <a:off x="7952605" y="3140072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38"/>
          <p:cNvSpPr txBox="1"/>
          <p:nvPr/>
        </p:nvSpPr>
        <p:spPr>
          <a:xfrm>
            <a:off x="10651938" y="3141592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9"/>
          <p:cNvSpPr txBox="1"/>
          <p:nvPr/>
        </p:nvSpPr>
        <p:spPr>
          <a:xfrm>
            <a:off x="9261562" y="4629384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0"/>
          <p:cNvSpPr txBox="1"/>
          <p:nvPr/>
        </p:nvSpPr>
        <p:spPr>
          <a:xfrm>
            <a:off x="7962494" y="5263881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41"/>
          <p:cNvSpPr txBox="1"/>
          <p:nvPr/>
        </p:nvSpPr>
        <p:spPr>
          <a:xfrm>
            <a:off x="10550959" y="5235635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42"/>
          <p:cNvSpPr txBox="1"/>
          <p:nvPr/>
        </p:nvSpPr>
        <p:spPr>
          <a:xfrm>
            <a:off x="7074176" y="6023918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43"/>
          <p:cNvSpPr txBox="1"/>
          <p:nvPr/>
        </p:nvSpPr>
        <p:spPr>
          <a:xfrm>
            <a:off x="11446833" y="6013284"/>
            <a:ext cx="54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34"/>
          <p:cNvSpPr txBox="1"/>
          <p:nvPr/>
        </p:nvSpPr>
        <p:spPr>
          <a:xfrm>
            <a:off x="6977744" y="3862030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34"/>
          <p:cNvSpPr txBox="1"/>
          <p:nvPr/>
        </p:nvSpPr>
        <p:spPr>
          <a:xfrm>
            <a:off x="11552737" y="3801171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134"/>
          <p:cNvSpPr txBox="1"/>
          <p:nvPr/>
        </p:nvSpPr>
        <p:spPr>
          <a:xfrm>
            <a:off x="8409401" y="1694842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134"/>
          <p:cNvSpPr txBox="1"/>
          <p:nvPr/>
        </p:nvSpPr>
        <p:spPr>
          <a:xfrm>
            <a:off x="10129669" y="1694842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134"/>
          <p:cNvSpPr txBox="1"/>
          <p:nvPr/>
        </p:nvSpPr>
        <p:spPr>
          <a:xfrm>
            <a:off x="8023424" y="4325749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134"/>
          <p:cNvSpPr txBox="1"/>
          <p:nvPr/>
        </p:nvSpPr>
        <p:spPr>
          <a:xfrm>
            <a:off x="10616570" y="4295530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134"/>
          <p:cNvSpPr txBox="1"/>
          <p:nvPr/>
        </p:nvSpPr>
        <p:spPr>
          <a:xfrm>
            <a:off x="9492393" y="2787111"/>
            <a:ext cx="43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/>
              <p:cNvSpPr/>
              <p:nvPr/>
            </p:nvSpPr>
            <p:spPr>
              <a:xfrm>
                <a:off x="1103600" y="2350434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𝐵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={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,⋯,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9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}</m:t>
                    </m:r>
                  </m:oMath>
                </a14:m>
                <a:endParaRPr lang="zh-CN" altLang="zh-CN" sz="2800" dirty="0">
                  <a:solidFill>
                    <a:srgbClr val="000000"/>
                  </a:solidFill>
                  <a:latin typeface="Helvetica" charset="0"/>
                  <a:ea typeface="Arial Unicode MS" charset="0"/>
                  <a:cs typeface="Arial Unicode MS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𝐸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={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,⋯,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8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}</m:t>
                    </m:r>
                  </m:oMath>
                </a14:m>
                <a:endParaRPr lang="zh-CN" altLang="zh-CN" sz="2800" dirty="0">
                  <a:solidFill>
                    <a:srgbClr val="000000"/>
                  </a:solidFill>
                  <a:latin typeface="Helvetica" charset="0"/>
                  <a:ea typeface="Arial Unicode MS" charset="0"/>
                  <a:cs typeface="Arial Unicode MS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𝐹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={⋯}</m:t>
                    </m:r>
                  </m:oMath>
                </a14:m>
                <a:endParaRPr lang="zh-CN" altLang="zh-CN" sz="2800" dirty="0">
                  <a:solidFill>
                    <a:srgbClr val="000000"/>
                  </a:solidFill>
                  <a:latin typeface="Helvetica" charset="0"/>
                  <a:ea typeface="Arial Unicode MS" charset="0"/>
                  <a:cs typeface="Arial Unicode MS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𝐶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={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charset="0"/>
                        <a:ea typeface="Arial Unicode MS" charset="0"/>
                        <a:cs typeface="Arial Unicode MS" charset="0"/>
                      </a:rPr>
                      <m:t>}</m:t>
                    </m:r>
                  </m:oMath>
                </a14:m>
                <a:endParaRPr lang="zh-CN" altLang="zh-CN" sz="2800" dirty="0">
                  <a:solidFill>
                    <a:srgbClr val="000000"/>
                  </a:solidFill>
                  <a:latin typeface="Helvetica" charset="0"/>
                  <a:ea typeface="Arial Unicode MS" charset="0"/>
                  <a:cs typeface="Arial Unicode MS" charset="0"/>
                </a:endParaRPr>
              </a:p>
            </p:txBody>
          </p:sp>
        </mc:Choice>
        <mc:Fallback xmlns="">
          <p:sp>
            <p:nvSpPr>
              <p:cNvPr id="134" name="矩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00" y="2350434"/>
                <a:ext cx="4572000" cy="18158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61385" y="0"/>
            <a:ext cx="4530616" cy="98107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例题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：棋局一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1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4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5" name="直接箭头连接符 66"/>
          <p:cNvCxnSpPr>
            <a:stCxn id="32" idx="0"/>
            <a:endCxn id="43" idx="2"/>
          </p:cNvCxnSpPr>
          <p:nvPr/>
        </p:nvCxnSpPr>
        <p:spPr>
          <a:xfrm flipV="1">
            <a:off x="11209713" y="4166317"/>
            <a:ext cx="0" cy="1806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1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6972529" y="1335051"/>
            <a:ext cx="5019558" cy="5500303"/>
            <a:chOff x="3461053" y="550470"/>
            <a:chExt cx="5271122" cy="6252275"/>
          </a:xfrm>
        </p:grpSpPr>
        <p:sp>
          <p:nvSpPr>
            <p:cNvPr id="6" name="文本框 134"/>
            <p:cNvSpPr txBox="1"/>
            <p:nvPr/>
          </p:nvSpPr>
          <p:spPr>
            <a:xfrm>
              <a:off x="5866301" y="6382920"/>
              <a:ext cx="461369" cy="41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e7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 6"/>
            <p:cNvGrpSpPr/>
            <p:nvPr/>
          </p:nvGrpSpPr>
          <p:grpSpPr>
            <a:xfrm>
              <a:off x="3461053" y="550470"/>
              <a:ext cx="5271122" cy="5757059"/>
              <a:chOff x="3461053" y="550470"/>
              <a:chExt cx="5271122" cy="5757059"/>
            </a:xfrm>
          </p:grpSpPr>
          <p:grpSp>
            <p:nvGrpSpPr>
              <p:cNvPr id="8" name="组合 29"/>
              <p:cNvGrpSpPr/>
              <p:nvPr/>
            </p:nvGrpSpPr>
            <p:grpSpPr>
              <a:xfrm>
                <a:off x="4029447" y="550470"/>
                <a:ext cx="4111544" cy="5757059"/>
                <a:chOff x="1398117" y="441059"/>
                <a:chExt cx="4111544" cy="5757059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1398117" y="441060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3223489" y="441059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5048861" y="441059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2292985" y="2451415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4108372" y="2451415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398117" y="5737318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5048861" y="5713141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2292985" y="4833503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4108372" y="4829176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2296901" y="1300899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4108372" y="1300899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3200678" y="2451415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2292985" y="3717873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4108372" y="3714811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3200678" y="3714811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3218901" y="5713141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398117" y="3198600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5048861" y="3198600"/>
                  <a:ext cx="460800" cy="4608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cxnSp>
              <p:nvCxnSpPr>
                <p:cNvPr id="44" name="直接箭头连接符 66"/>
                <p:cNvCxnSpPr>
                  <a:stCxn id="49" idx="0"/>
                  <a:endCxn id="67" idx="2"/>
                </p:cNvCxnSpPr>
                <p:nvPr/>
              </p:nvCxnSpPr>
              <p:spPr>
                <a:xfrm flipV="1">
                  <a:off x="1628517" y="3659400"/>
                  <a:ext cx="0" cy="207791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67"/>
                <p:cNvCxnSpPr>
                  <a:stCxn id="67" idx="0"/>
                  <a:endCxn id="44" idx="4"/>
                </p:cNvCxnSpPr>
                <p:nvPr/>
              </p:nvCxnSpPr>
              <p:spPr>
                <a:xfrm flipV="1">
                  <a:off x="1628517" y="901860"/>
                  <a:ext cx="0" cy="229674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68"/>
                <p:cNvCxnSpPr>
                  <a:stCxn id="44" idx="6"/>
                  <a:endCxn id="53" idx="0"/>
                </p:cNvCxnSpPr>
                <p:nvPr/>
              </p:nvCxnSpPr>
              <p:spPr>
                <a:xfrm>
                  <a:off x="1858917" y="671460"/>
                  <a:ext cx="668384" cy="629439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69"/>
                <p:cNvCxnSpPr>
                  <a:stCxn id="45" idx="2"/>
                  <a:endCxn id="53" idx="0"/>
                </p:cNvCxnSpPr>
                <p:nvPr/>
              </p:nvCxnSpPr>
              <p:spPr>
                <a:xfrm flipH="1">
                  <a:off x="2527301" y="671459"/>
                  <a:ext cx="696188" cy="62944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箭头连接符 72"/>
                <p:cNvCxnSpPr>
                  <a:stCxn id="53" idx="2"/>
                  <a:endCxn id="47" idx="0"/>
                </p:cNvCxnSpPr>
                <p:nvPr/>
              </p:nvCxnSpPr>
              <p:spPr>
                <a:xfrm flipH="1">
                  <a:off x="2523385" y="1761699"/>
                  <a:ext cx="3916" cy="68971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箭头连接符 75"/>
                <p:cNvCxnSpPr>
                  <a:stCxn id="47" idx="4"/>
                  <a:endCxn id="56" idx="0"/>
                </p:cNvCxnSpPr>
                <p:nvPr/>
              </p:nvCxnSpPr>
              <p:spPr>
                <a:xfrm>
                  <a:off x="2523385" y="2912215"/>
                  <a:ext cx="0" cy="80565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箭头连接符 79"/>
                <p:cNvCxnSpPr>
                  <a:stCxn id="56" idx="2"/>
                  <a:endCxn id="51" idx="0"/>
                </p:cNvCxnSpPr>
                <p:nvPr/>
              </p:nvCxnSpPr>
              <p:spPr>
                <a:xfrm>
                  <a:off x="2523385" y="4178673"/>
                  <a:ext cx="0" cy="65483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箭头连接符 80"/>
                <p:cNvCxnSpPr>
                  <a:stCxn id="45" idx="6"/>
                </p:cNvCxnSpPr>
                <p:nvPr/>
              </p:nvCxnSpPr>
              <p:spPr>
                <a:xfrm>
                  <a:off x="3684289" y="671459"/>
                  <a:ext cx="654483" cy="62944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箭头连接符 82"/>
                <p:cNvCxnSpPr>
                  <a:stCxn id="46" idx="2"/>
                </p:cNvCxnSpPr>
                <p:nvPr/>
              </p:nvCxnSpPr>
              <p:spPr>
                <a:xfrm flipH="1">
                  <a:off x="4338772" y="671459"/>
                  <a:ext cx="710089" cy="62944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83"/>
                <p:cNvCxnSpPr>
                  <a:stCxn id="46" idx="4"/>
                </p:cNvCxnSpPr>
                <p:nvPr/>
              </p:nvCxnSpPr>
              <p:spPr>
                <a:xfrm>
                  <a:off x="5279261" y="901859"/>
                  <a:ext cx="0" cy="229674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箭头连接符 86"/>
                <p:cNvCxnSpPr>
                  <a:stCxn id="64" idx="3"/>
                  <a:endCxn id="50" idx="2"/>
                </p:cNvCxnSpPr>
                <p:nvPr/>
              </p:nvCxnSpPr>
              <p:spPr>
                <a:xfrm>
                  <a:off x="3679701" y="5943541"/>
                  <a:ext cx="136916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87"/>
                <p:cNvCxnSpPr>
                  <a:stCxn id="64" idx="1"/>
                  <a:endCxn id="49" idx="6"/>
                </p:cNvCxnSpPr>
                <p:nvPr/>
              </p:nvCxnSpPr>
              <p:spPr>
                <a:xfrm flipH="1">
                  <a:off x="1858917" y="5943541"/>
                  <a:ext cx="1359984" cy="2417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89"/>
                <p:cNvCxnSpPr>
                  <a:stCxn id="57" idx="2"/>
                  <a:endCxn id="52" idx="0"/>
                </p:cNvCxnSpPr>
                <p:nvPr/>
              </p:nvCxnSpPr>
              <p:spPr>
                <a:xfrm>
                  <a:off x="4338772" y="4175611"/>
                  <a:ext cx="0" cy="65356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箭头连接符 90"/>
                <p:cNvCxnSpPr>
                  <a:stCxn id="51" idx="4"/>
                  <a:endCxn id="64" idx="0"/>
                </p:cNvCxnSpPr>
                <p:nvPr/>
              </p:nvCxnSpPr>
              <p:spPr>
                <a:xfrm>
                  <a:off x="2523385" y="5294303"/>
                  <a:ext cx="925916" cy="41883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91"/>
                <p:cNvCxnSpPr>
                  <a:stCxn id="52" idx="4"/>
                  <a:endCxn id="64" idx="0"/>
                </p:cNvCxnSpPr>
                <p:nvPr/>
              </p:nvCxnSpPr>
              <p:spPr>
                <a:xfrm flipH="1">
                  <a:off x="3449301" y="5289976"/>
                  <a:ext cx="889471" cy="42316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箭头连接符 93"/>
                <p:cNvCxnSpPr>
                  <a:stCxn id="56" idx="3"/>
                  <a:endCxn id="61" idx="2"/>
                </p:cNvCxnSpPr>
                <p:nvPr/>
              </p:nvCxnSpPr>
              <p:spPr>
                <a:xfrm flipV="1">
                  <a:off x="2753785" y="3945211"/>
                  <a:ext cx="446893" cy="3062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箭头连接符 95"/>
                <p:cNvCxnSpPr>
                  <a:stCxn id="57" idx="1"/>
                  <a:endCxn id="61" idx="6"/>
                </p:cNvCxnSpPr>
                <p:nvPr/>
              </p:nvCxnSpPr>
              <p:spPr>
                <a:xfrm flipH="1">
                  <a:off x="3661478" y="3945211"/>
                  <a:ext cx="44689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箭头连接符 96"/>
                <p:cNvCxnSpPr>
                  <a:stCxn id="61" idx="0"/>
                  <a:endCxn id="55" idx="2"/>
                </p:cNvCxnSpPr>
                <p:nvPr/>
              </p:nvCxnSpPr>
              <p:spPr>
                <a:xfrm flipV="1">
                  <a:off x="3431078" y="2912215"/>
                  <a:ext cx="0" cy="80259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97"/>
                <p:cNvCxnSpPr>
                  <a:stCxn id="55" idx="0"/>
                  <a:endCxn id="45" idx="4"/>
                </p:cNvCxnSpPr>
                <p:nvPr/>
              </p:nvCxnSpPr>
              <p:spPr>
                <a:xfrm flipV="1">
                  <a:off x="3431078" y="901859"/>
                  <a:ext cx="22811" cy="154955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98"/>
                <p:cNvCxnSpPr>
                  <a:endCxn id="48" idx="0"/>
                </p:cNvCxnSpPr>
                <p:nvPr/>
              </p:nvCxnSpPr>
              <p:spPr>
                <a:xfrm>
                  <a:off x="4338772" y="1761699"/>
                  <a:ext cx="0" cy="68971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99"/>
                <p:cNvCxnSpPr>
                  <a:stCxn id="48" idx="4"/>
                  <a:endCxn id="57" idx="0"/>
                </p:cNvCxnSpPr>
                <p:nvPr/>
              </p:nvCxnSpPr>
              <p:spPr>
                <a:xfrm>
                  <a:off x="4338772" y="2912215"/>
                  <a:ext cx="0" cy="80259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椭圆 65"/>
                <p:cNvSpPr/>
                <p:nvPr/>
              </p:nvSpPr>
              <p:spPr>
                <a:xfrm>
                  <a:off x="1553102" y="596046"/>
                  <a:ext cx="150829" cy="1508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3367068" y="596044"/>
                  <a:ext cx="150829" cy="1508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5202732" y="600277"/>
                  <a:ext cx="150829" cy="1508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文本框 134"/>
              <p:cNvSpPr txBox="1"/>
              <p:nvPr/>
            </p:nvSpPr>
            <p:spPr>
              <a:xfrm>
                <a:off x="3461053" y="641938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135"/>
              <p:cNvSpPr txBox="1"/>
              <p:nvPr/>
            </p:nvSpPr>
            <p:spPr>
              <a:xfrm>
                <a:off x="5308618" y="604652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36"/>
              <p:cNvSpPr txBox="1"/>
              <p:nvPr/>
            </p:nvSpPr>
            <p:spPr>
              <a:xfrm>
                <a:off x="7057038" y="617814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37"/>
              <p:cNvSpPr txBox="1"/>
              <p:nvPr/>
            </p:nvSpPr>
            <p:spPr>
              <a:xfrm>
                <a:off x="4490247" y="2602264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38"/>
              <p:cNvSpPr txBox="1"/>
              <p:nvPr/>
            </p:nvSpPr>
            <p:spPr>
              <a:xfrm>
                <a:off x="7324862" y="2603992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b4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9"/>
              <p:cNvSpPr txBox="1"/>
              <p:nvPr/>
            </p:nvSpPr>
            <p:spPr>
              <a:xfrm>
                <a:off x="5864805" y="4295187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P9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0"/>
              <p:cNvSpPr txBox="1"/>
              <p:nvPr/>
            </p:nvSpPr>
            <p:spPr>
              <a:xfrm>
                <a:off x="4500632" y="5016429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P7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41"/>
              <p:cNvSpPr txBox="1"/>
              <p:nvPr/>
            </p:nvSpPr>
            <p:spPr>
              <a:xfrm>
                <a:off x="7218822" y="4984321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42"/>
              <p:cNvSpPr txBox="1"/>
              <p:nvPr/>
            </p:nvSpPr>
            <p:spPr>
              <a:xfrm>
                <a:off x="3567794" y="5880374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b7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43"/>
              <p:cNvSpPr txBox="1"/>
              <p:nvPr/>
            </p:nvSpPr>
            <p:spPr>
              <a:xfrm>
                <a:off x="8159595" y="5868287"/>
                <a:ext cx="571351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34"/>
              <p:cNvSpPr txBox="1"/>
              <p:nvPr/>
            </p:nvSpPr>
            <p:spPr>
              <a:xfrm>
                <a:off x="3466529" y="3422924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e5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34"/>
              <p:cNvSpPr txBox="1"/>
              <p:nvPr/>
            </p:nvSpPr>
            <p:spPr>
              <a:xfrm>
                <a:off x="8270806" y="3353745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e6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134"/>
              <p:cNvSpPr txBox="1"/>
              <p:nvPr/>
            </p:nvSpPr>
            <p:spPr>
              <a:xfrm>
                <a:off x="4969936" y="959450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134"/>
              <p:cNvSpPr txBox="1"/>
              <p:nvPr/>
            </p:nvSpPr>
            <p:spPr>
              <a:xfrm>
                <a:off x="6776419" y="959450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134"/>
              <p:cNvSpPr txBox="1"/>
              <p:nvPr/>
            </p:nvSpPr>
            <p:spPr>
              <a:xfrm>
                <a:off x="4564615" y="3950041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134"/>
              <p:cNvSpPr txBox="1"/>
              <p:nvPr/>
            </p:nvSpPr>
            <p:spPr>
              <a:xfrm>
                <a:off x="7287722" y="3915690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e4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134"/>
              <p:cNvSpPr txBox="1"/>
              <p:nvPr/>
            </p:nvSpPr>
            <p:spPr>
              <a:xfrm>
                <a:off x="6107204" y="2201048"/>
                <a:ext cx="461369" cy="41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/>
              <p:cNvSpPr/>
              <p:nvPr/>
            </p:nvSpPr>
            <p:spPr>
              <a:xfrm>
                <a:off x="528680" y="1489091"/>
                <a:ext cx="5435665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Σ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+mn-ea"/>
                    <a:cs typeface="Arial Unicode MS" charset="0"/>
                  </a:rPr>
                  <a:t>的动态变化：周而复始的教堂婚礼，三个token代表：神父（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+mn-ea"/>
                    <a:cs typeface="Arial Unicode MS" charset="0"/>
                  </a:rPr>
                  <a:t>），两位新人（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+mn-ea"/>
                    <a:cs typeface="Arial Unicode MS" charset="0"/>
                  </a:rPr>
                  <a:t>）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,⋯,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effectLst/>
                    <a:latin typeface="+mn-ea"/>
                    <a:cs typeface="Arial Unicode MS" charset="0"/>
                  </a:rPr>
                  <a:t>:</a:t>
                </a:r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+mn-ea"/>
                    <a:cs typeface="Arial Unicode MS" charset="0"/>
                  </a:rPr>
                  <a:t>三位参与者的状态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3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4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effectLst/>
                    <a:latin typeface="+mn-ea"/>
                    <a:cs typeface="Arial Unicode MS" charset="0"/>
                  </a:rPr>
                  <a:t>:</a:t>
                </a:r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+mn-ea"/>
                    <a:cs typeface="Arial Unicode MS" charset="0"/>
                  </a:rPr>
                  <a:t>神父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3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5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+mn-ea"/>
                    <a:cs typeface="Arial Unicode MS" charset="0"/>
                  </a:rPr>
                  <a:t>：一位新人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4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6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00"/>
                        </a:solidFill>
                        <a:effectLst/>
                        <a:latin typeface="Cambria Math" charset="0"/>
                        <a:cs typeface="Arial Unicode MS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cs typeface="Arial Unicode MS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+mn-ea"/>
                    <a:cs typeface="Arial Unicode MS" charset="0"/>
                  </a:rPr>
                  <a:t>：另一位新人</a:t>
                </a:r>
              </a:p>
            </p:txBody>
          </p:sp>
        </mc:Choice>
        <mc:Fallback xmlns="">
          <p:sp>
            <p:nvSpPr>
              <p:cNvPr id="135" name="矩形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0" y="1489091"/>
                <a:ext cx="5435665" cy="3539430"/>
              </a:xfrm>
              <a:prstGeom prst="rect">
                <a:avLst/>
              </a:prstGeom>
              <a:blipFill rotWithShape="0">
                <a:blip r:embed="rId2"/>
                <a:stretch>
                  <a:fillRect l="-2357" t="-2065" b="-3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61385" y="0"/>
            <a:ext cx="4530616" cy="98107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例题</a:t>
                </a:r>
                <a:r>
                  <a:rPr kumimoji="1" lang="en-US" altLang="zh-CN" dirty="0" smtClean="0"/>
                  <a:t>1</a:t>
                </a:r>
                <a:r>
                  <a:rPr kumimoji="1" lang="zh-CN" altLang="en-US" dirty="0" smtClean="0"/>
                  <a:t>：棋局一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1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4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6"/>
          <p:cNvCxnSpPr>
            <a:stCxn id="32" idx="0"/>
            <a:endCxn id="43" idx="2"/>
          </p:cNvCxnSpPr>
          <p:nvPr/>
        </p:nvCxnSpPr>
        <p:spPr>
          <a:xfrm flipV="1">
            <a:off x="11209713" y="4166317"/>
            <a:ext cx="0" cy="1806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7144" y="1447839"/>
            <a:ext cx="1107771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法官向犯人宣布</a:t>
            </a:r>
          </a:p>
          <a:p>
            <a:pPr marL="800100" lvl="1" indent="-342900">
              <a:buFont typeface="Arial" charset="0"/>
              <a:buChar char="•"/>
            </a:pPr>
            <a:r>
              <a:rPr lang="zh-CN" altLang="zh-CN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下</a:t>
            </a:r>
            <a:r>
              <a:rPr lang="zh-CN" altLang="zh-CN" sz="28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周选一日执行死刑，执行前一天会向犯人宣布</a:t>
            </a:r>
          </a:p>
          <a:p>
            <a:pPr marL="800100" lvl="1" indent="-342900">
              <a:buFont typeface="Arial" charset="0"/>
              <a:buChar char="•"/>
            </a:pPr>
            <a:r>
              <a:rPr lang="zh-CN" altLang="zh-CN" sz="28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允许犯人预猜行刑日，只能猜一次，猜中即可</a:t>
            </a:r>
            <a:r>
              <a:rPr lang="zh-CN" altLang="zh-CN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获释</a:t>
            </a:r>
            <a:endParaRPr lang="zh-CN" altLang="en-US" sz="2800" dirty="0" smtClean="0">
              <a:solidFill>
                <a:srgbClr val="000000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zh-CN" altLang="zh-CN" sz="2800" dirty="0">
              <a:solidFill>
                <a:srgbClr val="000000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spcAft>
                <a:spcPts val="0"/>
              </a:spcAft>
            </a:pPr>
            <a:r>
              <a:rPr lang="zh-CN" altLang="zh-CN" sz="28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犯人推理</a:t>
            </a:r>
            <a:r>
              <a:rPr lang="zh-CN" altLang="zh-CN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：</a:t>
            </a:r>
            <a:endParaRPr lang="zh-CN" altLang="en-US" sz="2800" dirty="0" smtClean="0">
              <a:solidFill>
                <a:srgbClr val="000000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spcAft>
                <a:spcPts val="0"/>
              </a:spcAft>
            </a:pPr>
            <a:r>
              <a:rPr lang="zh-CN" altLang="zh-CN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周日</a:t>
            </a:r>
            <a:r>
              <a:rPr lang="zh-CN" altLang="zh-CN" sz="28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为最后</a:t>
            </a:r>
            <a:r>
              <a:rPr lang="zh-CN" altLang="zh-CN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一</a:t>
            </a:r>
            <a:r>
              <a:rPr lang="zh-CN" altLang="en-US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天</a:t>
            </a:r>
            <a:r>
              <a:rPr lang="zh-CN" altLang="zh-CN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，</a:t>
            </a:r>
            <a:r>
              <a:rPr lang="zh-CN" altLang="zh-CN" sz="28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不会周日执行，因为周六即可猜中，于是周六不会被选，……</a:t>
            </a:r>
          </a:p>
          <a:p>
            <a:pPr>
              <a:spcAft>
                <a:spcPts val="0"/>
              </a:spcAft>
            </a:pPr>
            <a:endParaRPr lang="zh-CN" altLang="en-US" sz="2800" dirty="0" smtClean="0">
              <a:solidFill>
                <a:srgbClr val="000000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spcAft>
                <a:spcPts val="0"/>
              </a:spcAft>
            </a:pPr>
            <a:r>
              <a:rPr lang="zh-CN" altLang="zh-CN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结论</a:t>
            </a:r>
            <a:r>
              <a:rPr lang="zh-CN" altLang="zh-CN" sz="28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：不会被处死</a:t>
            </a:r>
          </a:p>
          <a:p>
            <a:pPr>
              <a:spcAft>
                <a:spcPts val="0"/>
              </a:spcAft>
            </a:pPr>
            <a:r>
              <a:rPr lang="zh-CN" altLang="zh-CN" sz="28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结果：执行了</a:t>
            </a:r>
          </a:p>
          <a:p>
            <a:pPr>
              <a:spcAft>
                <a:spcPts val="0"/>
              </a:spcAft>
            </a:pPr>
            <a:r>
              <a:rPr lang="zh-CN" altLang="zh-CN" sz="28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？错在</a:t>
            </a:r>
            <a:r>
              <a:rPr lang="zh-CN" altLang="zh-CN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哪里</a:t>
            </a:r>
            <a:endParaRPr lang="zh-CN" altLang="en-US" sz="2800" dirty="0" smtClean="0">
              <a:solidFill>
                <a:srgbClr val="000000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spcAft>
                <a:spcPts val="0"/>
              </a:spcAft>
            </a:pPr>
            <a:r>
              <a:rPr lang="zh-CN" altLang="en-US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提示：用</a:t>
            </a:r>
            <a:r>
              <a:rPr lang="en-US" altLang="zh-CN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EN</a:t>
            </a:r>
            <a:r>
              <a:rPr lang="zh-CN" altLang="en-US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系统表示犯人狱中最后的日子</a:t>
            </a:r>
            <a:endParaRPr lang="zh-CN" altLang="zh-CN" sz="2800" dirty="0">
              <a:solidFill>
                <a:srgbClr val="000000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967019" y="0"/>
            <a:ext cx="3224981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0" y="0"/>
            <a:ext cx="669543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：法官与犯人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86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2514302" y="1779863"/>
            <a:ext cx="7823067" cy="4907656"/>
            <a:chOff x="1628222" y="470433"/>
            <a:chExt cx="9896127" cy="6203252"/>
          </a:xfrm>
        </p:grpSpPr>
        <p:sp>
          <p:nvSpPr>
            <p:cNvPr id="6" name="椭圆 5"/>
            <p:cNvSpPr/>
            <p:nvPr/>
          </p:nvSpPr>
          <p:spPr>
            <a:xfrm>
              <a:off x="2522194" y="52008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508885" y="1941153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526113" y="1941153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08885" y="3362218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520714" y="620012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520714" y="4781169"/>
              <a:ext cx="46228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522194" y="336221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71"/>
            <p:cNvCxnSpPr>
              <a:stCxn id="63" idx="0"/>
              <a:endCxn id="59" idx="4"/>
            </p:cNvCxnSpPr>
            <p:nvPr/>
          </p:nvCxnSpPr>
          <p:spPr>
            <a:xfrm flipH="1" flipV="1">
              <a:off x="2752594" y="980888"/>
              <a:ext cx="3919" cy="9602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73"/>
            <p:cNvCxnSpPr>
              <a:endCxn id="63" idx="2"/>
            </p:cNvCxnSpPr>
            <p:nvPr/>
          </p:nvCxnSpPr>
          <p:spPr>
            <a:xfrm flipV="1">
              <a:off x="2752594" y="2401953"/>
              <a:ext cx="3919" cy="9602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76"/>
            <p:cNvCxnSpPr>
              <a:stCxn id="62" idx="2"/>
              <a:endCxn id="63" idx="3"/>
            </p:cNvCxnSpPr>
            <p:nvPr/>
          </p:nvCxnSpPr>
          <p:spPr>
            <a:xfrm flipH="1">
              <a:off x="2986913" y="2171553"/>
              <a:ext cx="15219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78"/>
            <p:cNvCxnSpPr/>
            <p:nvPr/>
          </p:nvCxnSpPr>
          <p:spPr>
            <a:xfrm flipH="1">
              <a:off x="2751854" y="3823018"/>
              <a:ext cx="740" cy="9581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81"/>
            <p:cNvCxnSpPr/>
            <p:nvPr/>
          </p:nvCxnSpPr>
          <p:spPr>
            <a:xfrm flipH="1">
              <a:off x="2751114" y="5241969"/>
              <a:ext cx="740" cy="9581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4508885" y="2592721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67"/>
            <p:cNvCxnSpPr/>
            <p:nvPr/>
          </p:nvCxnSpPr>
          <p:spPr>
            <a:xfrm>
              <a:off x="4739285" y="3053521"/>
              <a:ext cx="0" cy="3086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72"/>
            <p:cNvCxnSpPr/>
            <p:nvPr/>
          </p:nvCxnSpPr>
          <p:spPr>
            <a:xfrm>
              <a:off x="2982994" y="3592618"/>
              <a:ext cx="15258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椭圆 20"/>
            <p:cNvSpPr/>
            <p:nvPr/>
          </p:nvSpPr>
          <p:spPr>
            <a:xfrm>
              <a:off x="4508885" y="4781169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508885" y="413171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80"/>
            <p:cNvCxnSpPr/>
            <p:nvPr/>
          </p:nvCxnSpPr>
          <p:spPr>
            <a:xfrm flipH="1" flipV="1">
              <a:off x="2981514" y="2401953"/>
              <a:ext cx="1594854" cy="179724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82"/>
            <p:cNvCxnSpPr>
              <a:stCxn id="62" idx="3"/>
            </p:cNvCxnSpPr>
            <p:nvPr/>
          </p:nvCxnSpPr>
          <p:spPr>
            <a:xfrm flipH="1">
              <a:off x="2977595" y="2334470"/>
              <a:ext cx="1598773" cy="24466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84"/>
            <p:cNvCxnSpPr/>
            <p:nvPr/>
          </p:nvCxnSpPr>
          <p:spPr>
            <a:xfrm flipH="1">
              <a:off x="2982994" y="5011569"/>
              <a:ext cx="15258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89"/>
            <p:cNvCxnSpPr/>
            <p:nvPr/>
          </p:nvCxnSpPr>
          <p:spPr>
            <a:xfrm>
              <a:off x="4969685" y="3592618"/>
              <a:ext cx="1164308" cy="127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6133993" y="532853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8120684" y="195391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137912" y="1953918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8120684" y="3374983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132513" y="621288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132513" y="4793934"/>
              <a:ext cx="46228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6133993" y="3374983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箭头连接符 100"/>
            <p:cNvCxnSpPr/>
            <p:nvPr/>
          </p:nvCxnSpPr>
          <p:spPr>
            <a:xfrm flipH="1" flipV="1">
              <a:off x="6364393" y="993653"/>
              <a:ext cx="3919" cy="9602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101"/>
            <p:cNvCxnSpPr/>
            <p:nvPr/>
          </p:nvCxnSpPr>
          <p:spPr>
            <a:xfrm flipV="1">
              <a:off x="6364393" y="2414718"/>
              <a:ext cx="3919" cy="9602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102"/>
            <p:cNvCxnSpPr/>
            <p:nvPr/>
          </p:nvCxnSpPr>
          <p:spPr>
            <a:xfrm flipH="1">
              <a:off x="6598712" y="2184318"/>
              <a:ext cx="15219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103"/>
            <p:cNvCxnSpPr/>
            <p:nvPr/>
          </p:nvCxnSpPr>
          <p:spPr>
            <a:xfrm flipH="1">
              <a:off x="6363653" y="3835783"/>
              <a:ext cx="740" cy="9581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104"/>
            <p:cNvCxnSpPr/>
            <p:nvPr/>
          </p:nvCxnSpPr>
          <p:spPr>
            <a:xfrm flipH="1">
              <a:off x="6362913" y="5254734"/>
              <a:ext cx="740" cy="9581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8120684" y="2605486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箭头连接符 113"/>
            <p:cNvCxnSpPr/>
            <p:nvPr/>
          </p:nvCxnSpPr>
          <p:spPr>
            <a:xfrm>
              <a:off x="8351084" y="3066286"/>
              <a:ext cx="0" cy="3086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114"/>
            <p:cNvCxnSpPr/>
            <p:nvPr/>
          </p:nvCxnSpPr>
          <p:spPr>
            <a:xfrm>
              <a:off x="6594793" y="3605383"/>
              <a:ext cx="15258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椭圆 41"/>
            <p:cNvSpPr/>
            <p:nvPr/>
          </p:nvSpPr>
          <p:spPr>
            <a:xfrm>
              <a:off x="8120684" y="4793934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8120684" y="414448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箭头连接符 117"/>
            <p:cNvCxnSpPr/>
            <p:nvPr/>
          </p:nvCxnSpPr>
          <p:spPr>
            <a:xfrm flipH="1" flipV="1">
              <a:off x="6593313" y="2414718"/>
              <a:ext cx="1594854" cy="179724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118"/>
            <p:cNvCxnSpPr/>
            <p:nvPr/>
          </p:nvCxnSpPr>
          <p:spPr>
            <a:xfrm flipH="1">
              <a:off x="6589394" y="2347235"/>
              <a:ext cx="1598773" cy="24466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箭头连接符 119"/>
            <p:cNvCxnSpPr/>
            <p:nvPr/>
          </p:nvCxnSpPr>
          <p:spPr>
            <a:xfrm flipH="1">
              <a:off x="6594793" y="5024334"/>
              <a:ext cx="15258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箭头连接符 120"/>
            <p:cNvCxnSpPr/>
            <p:nvPr/>
          </p:nvCxnSpPr>
          <p:spPr>
            <a:xfrm>
              <a:off x="8581484" y="3605383"/>
              <a:ext cx="78220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10576699" y="3076724"/>
              <a:ext cx="9476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/>
                <a:t>…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1628222" y="470433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222" y="470433"/>
                  <a:ext cx="842916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/>
                <p:cNvSpPr txBox="1"/>
                <p:nvPr/>
              </p:nvSpPr>
              <p:spPr>
                <a:xfrm>
                  <a:off x="4601795" y="5068004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本框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795" y="5068004"/>
                  <a:ext cx="842916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/>
                <p:cNvSpPr txBox="1"/>
                <p:nvPr/>
              </p:nvSpPr>
              <p:spPr>
                <a:xfrm>
                  <a:off x="4957085" y="4298507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1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7085" y="4298507"/>
                  <a:ext cx="842916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5289597" y="537236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597" y="537236"/>
                  <a:ext cx="842916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1739248" y="3374982"/>
                  <a:ext cx="6225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248" y="3374982"/>
                  <a:ext cx="622559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9877"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/>
                <p:cNvSpPr txBox="1"/>
                <p:nvPr/>
              </p:nvSpPr>
              <p:spPr>
                <a:xfrm>
                  <a:off x="5451664" y="3744077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4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664" y="3744077"/>
                  <a:ext cx="84291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>
                  <a:off x="8120684" y="5187251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5" name="文本框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0684" y="5187251"/>
                  <a:ext cx="842916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/>
                <p:cNvSpPr txBox="1"/>
                <p:nvPr/>
              </p:nvSpPr>
              <p:spPr>
                <a:xfrm>
                  <a:off x="1636743" y="5951275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" name="文本框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6743" y="5951275"/>
                  <a:ext cx="842916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/>
                <p:cNvSpPr txBox="1"/>
                <p:nvPr/>
              </p:nvSpPr>
              <p:spPr>
                <a:xfrm>
                  <a:off x="5372327" y="6150465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文本框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327" y="6150465"/>
                  <a:ext cx="842916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/>
                <p:cNvSpPr txBox="1"/>
                <p:nvPr/>
              </p:nvSpPr>
              <p:spPr>
                <a:xfrm>
                  <a:off x="8553454" y="4211963"/>
                  <a:ext cx="842916" cy="5370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3454" y="4211963"/>
                  <a:ext cx="842916" cy="53707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15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4848413" y="1648333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413" y="1648333"/>
                  <a:ext cx="842916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4848413" y="2496425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413" y="2496425"/>
                  <a:ext cx="842916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3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8520774" y="1798206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0774" y="1798206"/>
                  <a:ext cx="842916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8539517" y="2541737"/>
                  <a:ext cx="842916" cy="5370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517" y="2541737"/>
                  <a:ext cx="842916" cy="53707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5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椭圆 62"/>
            <p:cNvSpPr/>
            <p:nvPr/>
          </p:nvSpPr>
          <p:spPr>
            <a:xfrm>
              <a:off x="9363690" y="3374983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9334272" y="3870105"/>
                  <a:ext cx="8429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72" y="3870105"/>
                  <a:ext cx="842916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13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狱中犯人：棋局二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18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2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44061" y="1344839"/>
                <a:ext cx="10925151" cy="3860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>
                          <a:solidFill>
                            <a:srgbClr val="000000"/>
                          </a:solidFill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i</m:t>
                      </m:r>
                      <m:r>
                        <a:rPr lang="en-US" altLang="zh-CN" sz="2800" b="0" i="0">
                          <a:solidFill>
                            <a:srgbClr val="000000"/>
                          </a:solidFill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=1,2,3,4,5,6,7</m:t>
                      </m:r>
                    </m:oMath>
                  </m:oMathPara>
                </a14:m>
                <a:endParaRPr lang="zh-CN" altLang="zh-CN" sz="2800" dirty="0">
                  <a:solidFill>
                    <a:srgbClr val="000000"/>
                  </a:solidFill>
                  <a:effectLst/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a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：等待的犯人，周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前一日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：定于周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执行，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  <m:sup>
                        <m: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不执行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：犯人猜周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执行，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  <m:sup>
                        <m: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：未猜周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执行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  <m:sup>
                        <m: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：共有</a:t>
                </a:r>
                <a:r>
                  <a:rPr lang="en-US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7</a:t>
                </a:r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个</a:t>
                </a:r>
                <a:r>
                  <a:rPr lang="nl-NL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token</a:t>
                </a:r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，恰有一个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有（执行日）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  <m:sup>
                        <m: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：共有7个token，犯人可将其中一个移入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（猜一次）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执行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释放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61" y="1344839"/>
                <a:ext cx="10925151" cy="3860929"/>
              </a:xfrm>
              <a:prstGeom prst="rect">
                <a:avLst/>
              </a:prstGeom>
              <a:blipFill rotWithShape="0">
                <a:blip r:embed="rId2"/>
                <a:stretch>
                  <a:fillRect b="-3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937523" y="0"/>
            <a:ext cx="3254477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狱中犯人：棋局二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3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26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44061" y="2880509"/>
                <a:ext cx="1092515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zh-CN" sz="28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分析：终止于某个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，即或执行或释放</a:t>
                </a:r>
              </a:p>
              <a:p>
                <a:pPr>
                  <a:spcAft>
                    <a:spcPts val="0"/>
                  </a:spcAft>
                </a:pPr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错误：以必死（不能止于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）为前提推出不死（止于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61" y="2880509"/>
                <a:ext cx="10925151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15" t="-6410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937523" y="0"/>
            <a:ext cx="3254477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狱中犯人：棋局二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3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97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92511" y="1313944"/>
                <a:ext cx="5529319" cy="654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引入约束弧，简化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</m:oMath>
                </a14:m>
                <a:endParaRPr lang="zh-CN" altLang="zh-CN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11" y="1313944"/>
                <a:ext cx="5529319" cy="654346"/>
              </a:xfrm>
              <a:prstGeom prst="rect">
                <a:avLst/>
              </a:prstGeom>
              <a:blipFill rotWithShape="0">
                <a:blip r:embed="rId3"/>
                <a:stretch>
                  <a:fillRect l="-2756" b="-31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 4"/>
          <p:cNvGrpSpPr/>
          <p:nvPr/>
        </p:nvGrpSpPr>
        <p:grpSpPr>
          <a:xfrm>
            <a:off x="516014" y="2402313"/>
            <a:ext cx="4102481" cy="3229943"/>
            <a:chOff x="301109" y="538317"/>
            <a:chExt cx="6102017" cy="4605157"/>
          </a:xfrm>
        </p:grpSpPr>
        <p:grpSp>
          <p:nvGrpSpPr>
            <p:cNvPr id="6" name="组 5"/>
            <p:cNvGrpSpPr/>
            <p:nvPr/>
          </p:nvGrpSpPr>
          <p:grpSpPr>
            <a:xfrm>
              <a:off x="301109" y="538317"/>
              <a:ext cx="4878170" cy="4605157"/>
              <a:chOff x="301109" y="538317"/>
              <a:chExt cx="4878170" cy="4605157"/>
            </a:xfrm>
          </p:grpSpPr>
          <p:grpSp>
            <p:nvGrpSpPr>
              <p:cNvPr id="8" name="组 7"/>
              <p:cNvGrpSpPr/>
              <p:nvPr/>
            </p:nvGrpSpPr>
            <p:grpSpPr>
              <a:xfrm>
                <a:off x="301109" y="538317"/>
                <a:ext cx="4878170" cy="4605157"/>
                <a:chOff x="305933" y="538317"/>
                <a:chExt cx="4794488" cy="4679885"/>
              </a:xfrm>
            </p:grpSpPr>
            <p:grpSp>
              <p:nvGrpSpPr>
                <p:cNvPr id="11" name="组 10"/>
                <p:cNvGrpSpPr/>
                <p:nvPr/>
              </p:nvGrpSpPr>
              <p:grpSpPr>
                <a:xfrm>
                  <a:off x="305933" y="538317"/>
                  <a:ext cx="3151448" cy="4679885"/>
                  <a:chOff x="308276" y="538317"/>
                  <a:chExt cx="3124731" cy="4600873"/>
                </a:xfrm>
              </p:grpSpPr>
              <p:grpSp>
                <p:nvGrpSpPr>
                  <p:cNvPr id="15" name="组合 133"/>
                  <p:cNvGrpSpPr/>
                  <p:nvPr/>
                </p:nvGrpSpPr>
                <p:grpSpPr>
                  <a:xfrm>
                    <a:off x="1150313" y="538317"/>
                    <a:ext cx="2282694" cy="3542896"/>
                    <a:chOff x="1397769" y="441059"/>
                    <a:chExt cx="2286519" cy="3585513"/>
                  </a:xfrm>
                </p:grpSpPr>
                <p:sp>
                  <p:nvSpPr>
                    <p:cNvPr id="21" name="椭圆 20"/>
                    <p:cNvSpPr/>
                    <p:nvPr/>
                  </p:nvSpPr>
                  <p:spPr>
                    <a:xfrm>
                      <a:off x="1398117" y="441060"/>
                      <a:ext cx="460800" cy="4608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FF6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" name="椭圆 21"/>
                    <p:cNvSpPr/>
                    <p:nvPr/>
                  </p:nvSpPr>
                  <p:spPr>
                    <a:xfrm>
                      <a:off x="3223488" y="441059"/>
                      <a:ext cx="460800" cy="4608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FF6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" name="椭圆 22"/>
                    <p:cNvSpPr/>
                    <p:nvPr/>
                  </p:nvSpPr>
                  <p:spPr>
                    <a:xfrm>
                      <a:off x="1397769" y="2525904"/>
                      <a:ext cx="460800" cy="4608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FF66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" name="矩形 23"/>
                    <p:cNvSpPr/>
                    <p:nvPr/>
                  </p:nvSpPr>
                  <p:spPr>
                    <a:xfrm>
                      <a:off x="3203016" y="2525904"/>
                      <a:ext cx="460800" cy="460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矩形 24"/>
                    <p:cNvSpPr/>
                    <p:nvPr/>
                  </p:nvSpPr>
                  <p:spPr>
                    <a:xfrm>
                      <a:off x="1397769" y="3565772"/>
                      <a:ext cx="460800" cy="460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矩形 25"/>
                    <p:cNvSpPr/>
                    <p:nvPr/>
                  </p:nvSpPr>
                  <p:spPr>
                    <a:xfrm>
                      <a:off x="1397801" y="1486037"/>
                      <a:ext cx="460800" cy="460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27" name="直接箭头连接符 23"/>
                    <p:cNvCxnSpPr>
                      <a:stCxn id="12" idx="0"/>
                      <a:endCxn id="24" idx="2"/>
                    </p:cNvCxnSpPr>
                    <p:nvPr/>
                  </p:nvCxnSpPr>
                  <p:spPr>
                    <a:xfrm flipV="1">
                      <a:off x="1628169" y="1946837"/>
                      <a:ext cx="32" cy="579068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直接箭头连接符 25"/>
                    <p:cNvCxnSpPr>
                      <a:stCxn id="24" idx="0"/>
                      <a:endCxn id="7" idx="4"/>
                    </p:cNvCxnSpPr>
                    <p:nvPr/>
                  </p:nvCxnSpPr>
                  <p:spPr>
                    <a:xfrm flipV="1">
                      <a:off x="1628201" y="901860"/>
                      <a:ext cx="316" cy="584177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直接箭头连接符 33"/>
                    <p:cNvCxnSpPr>
                      <a:stCxn id="8" idx="2"/>
                      <a:endCxn id="24" idx="3"/>
                    </p:cNvCxnSpPr>
                    <p:nvPr/>
                  </p:nvCxnSpPr>
                  <p:spPr>
                    <a:xfrm flipH="1">
                      <a:off x="1858601" y="671460"/>
                      <a:ext cx="1364888" cy="1044978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直接箭头连接符 57"/>
                    <p:cNvCxnSpPr>
                      <a:stCxn id="8" idx="4"/>
                    </p:cNvCxnSpPr>
                    <p:nvPr/>
                  </p:nvCxnSpPr>
                  <p:spPr>
                    <a:xfrm flipH="1">
                      <a:off x="3423181" y="901859"/>
                      <a:ext cx="30709" cy="1588846"/>
                    </a:xfrm>
                    <a:prstGeom prst="straightConnector1">
                      <a:avLst/>
                    </a:prstGeom>
                    <a:ln w="38100"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直接箭头连接符 72"/>
                    <p:cNvCxnSpPr>
                      <a:stCxn id="23" idx="0"/>
                      <a:endCxn id="12" idx="4"/>
                    </p:cNvCxnSpPr>
                    <p:nvPr/>
                  </p:nvCxnSpPr>
                  <p:spPr>
                    <a:xfrm flipV="1">
                      <a:off x="1628169" y="2986705"/>
                      <a:ext cx="0" cy="579068"/>
                    </a:xfrm>
                    <a:prstGeom prst="straightConnector1">
                      <a:avLst/>
                    </a:prstGeom>
                    <a:ln w="38100"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直接箭头连接符 87"/>
                    <p:cNvCxnSpPr>
                      <a:stCxn id="12" idx="6"/>
                      <a:endCxn id="19" idx="1"/>
                    </p:cNvCxnSpPr>
                    <p:nvPr/>
                  </p:nvCxnSpPr>
                  <p:spPr>
                    <a:xfrm>
                      <a:off x="1858569" y="2756305"/>
                      <a:ext cx="1344447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直接箭头连接符 89"/>
                    <p:cNvCxnSpPr>
                      <a:endCxn id="24" idx="3"/>
                    </p:cNvCxnSpPr>
                    <p:nvPr/>
                  </p:nvCxnSpPr>
                  <p:spPr>
                    <a:xfrm flipH="1" flipV="1">
                      <a:off x="1858601" y="1716438"/>
                      <a:ext cx="1401390" cy="1955467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接箭头连接符 91"/>
                    <p:cNvCxnSpPr>
                      <a:stCxn id="12" idx="2"/>
                      <a:endCxn id="25" idx="3"/>
                    </p:cNvCxnSpPr>
                    <p:nvPr/>
                  </p:nvCxnSpPr>
                  <p:spPr>
                    <a:xfrm flipH="1">
                      <a:off x="1858570" y="3779452"/>
                      <a:ext cx="1313789" cy="16719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直接箭头连接符 93"/>
                    <p:cNvCxnSpPr>
                      <a:stCxn id="23" idx="3"/>
                      <a:endCxn id="8" idx="3"/>
                    </p:cNvCxnSpPr>
                    <p:nvPr/>
                  </p:nvCxnSpPr>
                  <p:spPr>
                    <a:xfrm flipV="1">
                      <a:off x="1858569" y="834376"/>
                      <a:ext cx="1432403" cy="2961797"/>
                    </a:xfrm>
                    <a:prstGeom prst="straightConnector1">
                      <a:avLst/>
                    </a:prstGeom>
                    <a:ln w="38100"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417686" y="538317"/>
                    <a:ext cx="639094" cy="6576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i="1" dirty="0" err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</a:t>
                    </a:r>
                    <a:r>
                      <a:rPr lang="en-US" altLang="zh-CN" sz="2400" i="1" baseline="-25000" dirty="0" err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endParaRPr lang="zh-CN" altLang="en-US" sz="2400" i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308276" y="2408800"/>
                    <a:ext cx="1315454" cy="6576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i="1" dirty="0" err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at</a:t>
                    </a:r>
                    <a:r>
                      <a:rPr lang="en-US" altLang="zh-CN" sz="2400" i="1" baseline="-25000" dirty="0" err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endParaRPr lang="zh-CN" altLang="en-US" sz="2400" i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388889" y="4481574"/>
                    <a:ext cx="1065371" cy="6576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i="1" dirty="0" err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</a:t>
                    </a:r>
                    <a:r>
                      <a:rPr lang="en-US" altLang="zh-CN" sz="2400" i="1" baseline="-25000" dirty="0" err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endParaRPr lang="zh-CN" altLang="en-US" sz="2400" i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椭圆 18"/>
                  <p:cNvSpPr/>
                  <p:nvPr/>
                </p:nvSpPr>
                <p:spPr>
                  <a:xfrm>
                    <a:off x="1147129" y="4664519"/>
                    <a:ext cx="460800" cy="4608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0" name="直接箭头连接符 72"/>
                  <p:cNvCxnSpPr>
                    <a:endCxn id="23" idx="2"/>
                  </p:cNvCxnSpPr>
                  <p:nvPr/>
                </p:nvCxnSpPr>
                <p:spPr>
                  <a:xfrm flipV="1">
                    <a:off x="1377529" y="4081213"/>
                    <a:ext cx="2799" cy="583306"/>
                  </a:xfrm>
                  <a:prstGeom prst="straightConnector1">
                    <a:avLst/>
                  </a:prstGeom>
                  <a:ln w="38100">
                    <a:headEnd type="triangle"/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椭圆 11"/>
                <p:cNvSpPr/>
                <p:nvPr/>
              </p:nvSpPr>
              <p:spPr>
                <a:xfrm>
                  <a:off x="2941937" y="3663279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4639621" y="2598382"/>
                  <a:ext cx="460800" cy="460800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" name="直接箭头连接符 87"/>
                <p:cNvCxnSpPr>
                  <a:stCxn id="19" idx="3"/>
                  <a:endCxn id="35" idx="2"/>
                </p:cNvCxnSpPr>
                <p:nvPr/>
              </p:nvCxnSpPr>
              <p:spPr>
                <a:xfrm flipV="1">
                  <a:off x="3436768" y="2828782"/>
                  <a:ext cx="1202853" cy="36549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椭圆 8"/>
              <p:cNvSpPr/>
              <p:nvPr/>
            </p:nvSpPr>
            <p:spPr>
              <a:xfrm>
                <a:off x="3190572" y="2464905"/>
                <a:ext cx="95962" cy="927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659951" y="1808923"/>
                <a:ext cx="95962" cy="927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5404485" y="2652127"/>
              <a:ext cx="998641" cy="570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i+1</a:t>
              </a:r>
              <a:endParaRPr lang="zh-CN" alt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7337392" y="2381725"/>
            <a:ext cx="2163690" cy="472078"/>
            <a:chOff x="8440809" y="1776964"/>
            <a:chExt cx="2163690" cy="472078"/>
          </a:xfrm>
        </p:grpSpPr>
        <p:sp>
          <p:nvSpPr>
            <p:cNvPr id="48" name="椭圆 47"/>
            <p:cNvSpPr/>
            <p:nvPr/>
          </p:nvSpPr>
          <p:spPr>
            <a:xfrm>
              <a:off x="8440809" y="1776964"/>
              <a:ext cx="472060" cy="45574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0132439" y="1793295"/>
              <a:ext cx="472060" cy="45574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箭头连接符 57"/>
            <p:cNvCxnSpPr/>
            <p:nvPr/>
          </p:nvCxnSpPr>
          <p:spPr>
            <a:xfrm>
              <a:off x="8912869" y="2004838"/>
              <a:ext cx="1219570" cy="16331"/>
            </a:xfrm>
            <a:prstGeom prst="straightConnector1">
              <a:avLst/>
            </a:prstGeom>
            <a:ln w="381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10009995" y="1980697"/>
              <a:ext cx="95962" cy="927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919305" y="3009005"/>
                <a:ext cx="6999865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zh-CN" sz="28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约束</a:t>
                </a:r>
                <a:r>
                  <a:rPr lang="zh-CN" altLang="zh-CN" sz="2800" dirty="0" smtClean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弧</a:t>
                </a:r>
                <a:endParaRPr lang="zh-CN" altLang="en-US" sz="2800" dirty="0" smtClean="0">
                  <a:solidFill>
                    <a:srgbClr val="000000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CN" altLang="zh-CN" sz="2800" dirty="0" smtClean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（形式</a:t>
                </a:r>
                <a:r>
                  <a:rPr lang="zh-CN" altLang="en-US" sz="2800" dirty="0" smtClean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</a:t>
                </a:r>
                <a:r>
                  <a:rPr lang="zh-CN" altLang="zh-CN" sz="2800" dirty="0" smtClean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定义</a:t>
                </a:r>
                <a:r>
                  <a:rPr lang="zh-CN" altLang="zh-CN" sz="28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需引入约束弧集合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F</m:t>
                        </m:r>
                      </m:e>
                      <m:sup>
                        <m: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S</m:t>
                    </m:r>
                    <m: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800" b="0" i="0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T</m:t>
                    </m:r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05" y="3009005"/>
                <a:ext cx="6999865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132" t="-7051" r="-1045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4668350" y="4046656"/>
            <a:ext cx="7501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2800" dirty="0" smtClean="0">
                <a:solidFill>
                  <a:srgbClr val="FF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？</a:t>
            </a:r>
            <a:r>
              <a:rPr lang="zh-CN" altLang="zh-CN" sz="2800" dirty="0">
                <a:solidFill>
                  <a:srgbClr val="FF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Petri网的模拟力增加了吗？</a:t>
            </a:r>
            <a:endParaRPr lang="zh-CN" altLang="zh-CN" sz="2800" dirty="0">
              <a:solidFill>
                <a:srgbClr val="FF0000"/>
              </a:solidFill>
              <a:effectLst/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419239" y="0"/>
            <a:ext cx="3772762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狱中犯人：棋局二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5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81924" y="1312959"/>
                <a:ext cx="11510075" cy="27384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zh-CN" sz="28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条件的物理意义</a:t>
                </a:r>
              </a:p>
              <a:p>
                <a:pPr marL="342900" lvl="0" indent="-342900" fontAlgn="base">
                  <a:spcAft>
                    <a:spcPts val="0"/>
                  </a:spcAft>
                  <a:buFont typeface="Arial" charset="0"/>
                  <a:buChar char="•"/>
                </a:pPr>
                <a:r>
                  <a:rPr lang="zh-CN" altLang="zh-CN" sz="2800" u="none" strike="noStrike" kern="0" spc="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物理对象（人和物）的一种状态，如神父，犯人</a:t>
                </a:r>
              </a:p>
              <a:p>
                <a:pPr marL="342900" lvl="0" indent="-342900" fontAlgn="base">
                  <a:spcAft>
                    <a:spcPts val="0"/>
                  </a:spcAft>
                  <a:buFont typeface="Arial" charset="0"/>
                  <a:buChar char="•"/>
                </a:pPr>
                <a:r>
                  <a:rPr lang="zh-CN" altLang="zh-CN" sz="2800" u="none" strike="noStrike" kern="0" spc="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若干对象作为一个整体的</a:t>
                </a:r>
                <a:r>
                  <a:rPr lang="zh-CN" altLang="zh-CN" sz="2800" u="none" strike="noStrike" kern="0" spc="0" dirty="0" smtClean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状态</a:t>
                </a:r>
                <a:r>
                  <a:rPr lang="zh-CN" altLang="en-US" sz="2800" u="none" strike="noStrike" kern="0" spc="0" dirty="0" smtClean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（如对话中的神父与新娘）</a:t>
                </a:r>
                <a:endParaRPr lang="zh-CN" altLang="zh-CN" sz="2800" u="none" strike="noStrike" kern="0" spc="0" dirty="0">
                  <a:solidFill>
                    <a:srgbClr val="000000"/>
                  </a:solidFill>
                  <a:effectLst/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marL="342900" lvl="0" indent="-342900" fontAlgn="base">
                  <a:spcAft>
                    <a:spcPts val="0"/>
                  </a:spcAft>
                  <a:buFont typeface="Arial" charset="0"/>
                  <a:buChar char="•"/>
                </a:pPr>
                <a:r>
                  <a:rPr lang="zh-CN" altLang="zh-CN" sz="2800" u="none" strike="noStrike" kern="0" spc="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一位（one bit）信息的值（变或不变），如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 u="none" strike="noStrike" kern="0" spc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 b="0" i="0" u="none" strike="noStrike" kern="0" spc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2800" b="0" i="0" u="none" strike="noStrike" kern="0" spc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800" b="0" i="0" u="none" strike="noStrike" kern="0" spc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2800" u="none" strike="noStrike" kern="0" spc="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u="none" strike="noStrike" kern="0" spc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u="none" strike="noStrike" kern="0" spc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u="none" strike="noStrike" kern="0" spc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sz="2800" u="none" strike="noStrike" kern="0" spc="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u="none" strike="noStrike" kern="0" spc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u="none" strike="noStrike" kern="0" spc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u="none" strike="noStrike" kern="0" spc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endParaRPr lang="zh-CN" altLang="zh-CN" sz="2800" u="none" strike="noStrike" kern="0" spc="0" dirty="0">
                  <a:solidFill>
                    <a:srgbClr val="000000"/>
                  </a:solidFill>
                  <a:effectLst/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marL="342900" lvl="0" indent="-342900" fontAlgn="base">
                  <a:spcAft>
                    <a:spcPts val="0"/>
                  </a:spcAft>
                  <a:buFont typeface="Arial" charset="0"/>
                  <a:buChar char="•"/>
                </a:pPr>
                <a:r>
                  <a:rPr lang="zh-CN" altLang="zh-CN" sz="2800" u="none" strike="noStrike" kern="0" spc="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状态或信息必须可观察（不能未定和未知）</a:t>
                </a:r>
              </a:p>
              <a:p>
                <a:pPr>
                  <a:spcAft>
                    <a:spcPts val="0"/>
                  </a:spcAft>
                </a:pPr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？ 一位信息和条件有何区别（信息站）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24" y="1312959"/>
                <a:ext cx="11510075" cy="2738442"/>
              </a:xfrm>
              <a:prstGeom prst="rect">
                <a:avLst/>
              </a:prstGeom>
              <a:blipFill rotWithShape="0">
                <a:blip r:embed="rId2"/>
                <a:stretch>
                  <a:fillRect l="-1112" t="-2222" b="-2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81924" y="4106451"/>
            <a:ext cx="101048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8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事件的物理意义</a:t>
            </a:r>
          </a:p>
          <a:p>
            <a:pPr marL="342900" lvl="0" indent="-342900" fontAlgn="base">
              <a:spcAft>
                <a:spcPts val="0"/>
              </a:spcAft>
              <a:buFont typeface="Arial" charset="0"/>
              <a:buChar char="•"/>
            </a:pPr>
            <a:r>
              <a:rPr lang="zh-CN" altLang="zh-CN" sz="2800" kern="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可观察的变化：有确定的观察结果，不因观察者或观察手段而改变</a:t>
            </a:r>
          </a:p>
          <a:p>
            <a:pPr marL="342900" lvl="0" indent="-342900" fontAlgn="base">
              <a:spcAft>
                <a:spcPts val="0"/>
              </a:spcAft>
              <a:buFont typeface="Arial" charset="0"/>
              <a:buChar char="•"/>
            </a:pPr>
            <a:r>
              <a:rPr lang="zh-CN" altLang="zh-CN" sz="2800" kern="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原子变化：变化或发生或不发生，不会中断，无中间状态</a:t>
            </a:r>
            <a:endParaRPr lang="zh-CN" altLang="zh-CN" sz="2800" u="none" strike="noStrike" kern="0" spc="0" dirty="0">
              <a:solidFill>
                <a:srgbClr val="000000"/>
              </a:solidFill>
              <a:effectLst/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0"/>
            <a:ext cx="669543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条件、事件的物理意义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8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2151841" y="1684009"/>
            <a:ext cx="3797930" cy="1609809"/>
            <a:chOff x="2231395" y="410613"/>
            <a:chExt cx="4754531" cy="1951899"/>
          </a:xfrm>
        </p:grpSpPr>
        <p:grpSp>
          <p:nvGrpSpPr>
            <p:cNvPr id="6" name="组 5"/>
            <p:cNvGrpSpPr/>
            <p:nvPr/>
          </p:nvGrpSpPr>
          <p:grpSpPr>
            <a:xfrm>
              <a:off x="2231395" y="1096480"/>
              <a:ext cx="2163690" cy="472078"/>
              <a:chOff x="8440809" y="1776964"/>
              <a:chExt cx="2163690" cy="472078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8440809" y="1776964"/>
                <a:ext cx="472060" cy="455747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0132439" y="1793295"/>
                <a:ext cx="472060" cy="45574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箭头连接符 57"/>
              <p:cNvCxnSpPr/>
              <p:nvPr/>
            </p:nvCxnSpPr>
            <p:spPr>
              <a:xfrm>
                <a:off x="8912869" y="2004838"/>
                <a:ext cx="1219570" cy="1633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椭圆 6"/>
            <p:cNvSpPr/>
            <p:nvPr/>
          </p:nvSpPr>
          <p:spPr>
            <a:xfrm>
              <a:off x="5513311" y="1653492"/>
              <a:ext cx="472060" cy="45574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513311" y="444350"/>
              <a:ext cx="472060" cy="45574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57"/>
            <p:cNvCxnSpPr>
              <a:endCxn id="13" idx="2"/>
            </p:cNvCxnSpPr>
            <p:nvPr/>
          </p:nvCxnSpPr>
          <p:spPr>
            <a:xfrm flipV="1">
              <a:off x="4395085" y="672224"/>
              <a:ext cx="1118226" cy="5964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57"/>
            <p:cNvCxnSpPr>
              <a:stCxn id="9" idx="3"/>
              <a:endCxn id="12" idx="2"/>
            </p:cNvCxnSpPr>
            <p:nvPr/>
          </p:nvCxnSpPr>
          <p:spPr>
            <a:xfrm>
              <a:off x="4395085" y="1340685"/>
              <a:ext cx="1118226" cy="5406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3869992" y="1728106"/>
              <a:ext cx="758409" cy="63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77148" y="410613"/>
              <a:ext cx="708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800" baseline="-250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277148" y="1653366"/>
              <a:ext cx="708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6830708" y="1676214"/>
            <a:ext cx="3553843" cy="1373385"/>
            <a:chOff x="522223" y="2227039"/>
            <a:chExt cx="3553843" cy="1373385"/>
          </a:xfrm>
        </p:grpSpPr>
        <p:sp>
          <p:nvSpPr>
            <p:cNvPr id="18" name="椭圆 17"/>
            <p:cNvSpPr/>
            <p:nvPr/>
          </p:nvSpPr>
          <p:spPr>
            <a:xfrm>
              <a:off x="3698983" y="2663866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088396" y="3157613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088396" y="2300078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442825" y="2664995"/>
              <a:ext cx="377082" cy="3758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57"/>
            <p:cNvCxnSpPr>
              <a:stCxn id="28" idx="3"/>
              <a:endCxn id="25" idx="2"/>
            </p:cNvCxnSpPr>
            <p:nvPr/>
          </p:nvCxnSpPr>
          <p:spPr>
            <a:xfrm flipV="1">
              <a:off x="2819907" y="2851803"/>
              <a:ext cx="879076" cy="11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57"/>
            <p:cNvCxnSpPr>
              <a:stCxn id="26" idx="6"/>
              <a:endCxn id="28" idx="1"/>
            </p:cNvCxnSpPr>
            <p:nvPr/>
          </p:nvCxnSpPr>
          <p:spPr>
            <a:xfrm flipV="1">
              <a:off x="1465479" y="2852932"/>
              <a:ext cx="977346" cy="4926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57"/>
            <p:cNvCxnSpPr>
              <a:stCxn id="27" idx="6"/>
              <a:endCxn id="28" idx="1"/>
            </p:cNvCxnSpPr>
            <p:nvPr/>
          </p:nvCxnSpPr>
          <p:spPr>
            <a:xfrm>
              <a:off x="1465479" y="2488015"/>
              <a:ext cx="977346" cy="3649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438550" y="3032864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22223" y="3077204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2223" y="2227039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198734" y="3273517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201010" y="2415985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2119284" y="3470220"/>
            <a:ext cx="3144751" cy="992648"/>
            <a:chOff x="1064204" y="2267933"/>
            <a:chExt cx="3144751" cy="992648"/>
          </a:xfrm>
        </p:grpSpPr>
        <p:grpSp>
          <p:nvGrpSpPr>
            <p:cNvPr id="31" name="组 30"/>
            <p:cNvGrpSpPr/>
            <p:nvPr/>
          </p:nvGrpSpPr>
          <p:grpSpPr>
            <a:xfrm>
              <a:off x="1101592" y="2870967"/>
              <a:ext cx="2985489" cy="389614"/>
              <a:chOff x="1101592" y="2870967"/>
              <a:chExt cx="2985489" cy="389614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709998" y="2870967"/>
                <a:ext cx="377083" cy="37587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101592" y="2884708"/>
                <a:ext cx="377083" cy="37587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439674" y="2880875"/>
                <a:ext cx="377082" cy="37587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箭头连接符 57"/>
              <p:cNvCxnSpPr/>
              <p:nvPr/>
            </p:nvCxnSpPr>
            <p:spPr>
              <a:xfrm flipV="1">
                <a:off x="2816756" y="3058904"/>
                <a:ext cx="893242" cy="99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57"/>
              <p:cNvCxnSpPr/>
              <p:nvPr/>
            </p:nvCxnSpPr>
            <p:spPr>
              <a:xfrm flipV="1">
                <a:off x="1478675" y="3068812"/>
                <a:ext cx="960999" cy="38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椭圆 39"/>
              <p:cNvSpPr/>
              <p:nvPr/>
            </p:nvSpPr>
            <p:spPr>
              <a:xfrm>
                <a:off x="1214392" y="3000953"/>
                <a:ext cx="150829" cy="1508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1064204" y="2274448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8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45128" y="2267933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642782" y="2309616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8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2174052" y="5212600"/>
            <a:ext cx="3117421" cy="1066457"/>
            <a:chOff x="1216603" y="4449113"/>
            <a:chExt cx="3117421" cy="1066457"/>
          </a:xfrm>
        </p:grpSpPr>
        <p:grpSp>
          <p:nvGrpSpPr>
            <p:cNvPr id="58" name="组 57"/>
            <p:cNvGrpSpPr/>
            <p:nvPr/>
          </p:nvGrpSpPr>
          <p:grpSpPr>
            <a:xfrm>
              <a:off x="1311149" y="4449113"/>
              <a:ext cx="2928331" cy="420660"/>
              <a:chOff x="1158749" y="4296713"/>
              <a:chExt cx="2928331" cy="420660"/>
            </a:xfrm>
          </p:grpSpPr>
          <p:cxnSp>
            <p:nvCxnSpPr>
              <p:cNvPr id="61" name="连接符: 曲线 135"/>
              <p:cNvCxnSpPr>
                <a:cxnSpLocks/>
              </p:cNvCxnSpPr>
              <p:nvPr/>
            </p:nvCxnSpPr>
            <p:spPr>
              <a:xfrm rot="16200000" flipV="1">
                <a:off x="2551126" y="3137664"/>
                <a:ext cx="10258" cy="2417930"/>
              </a:xfrm>
              <a:prstGeom prst="curvedConnector3">
                <a:avLst>
                  <a:gd name="adj1" fmla="val 2765110"/>
                </a:avLst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矩形 61"/>
              <p:cNvSpPr/>
              <p:nvPr/>
            </p:nvSpPr>
            <p:spPr>
              <a:xfrm>
                <a:off x="1158749" y="4341500"/>
                <a:ext cx="377082" cy="37587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709997" y="4296713"/>
                <a:ext cx="377083" cy="37587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4" name="连接符: 曲线 135"/>
              <p:cNvCxnSpPr>
                <a:cxnSpLocks/>
              </p:cNvCxnSpPr>
              <p:nvPr/>
            </p:nvCxnSpPr>
            <p:spPr>
              <a:xfrm rot="5400000">
                <a:off x="2506339" y="3458492"/>
                <a:ext cx="99832" cy="2417930"/>
              </a:xfrm>
              <a:prstGeom prst="curvedConnector3">
                <a:avLst>
                  <a:gd name="adj1" fmla="val 328985"/>
                </a:avLst>
              </a:prstGeom>
              <a:ln w="28575">
                <a:solidFill>
                  <a:schemeClr val="tx1"/>
                </a:solidFill>
                <a:headEnd type="triangle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/>
          </p:nvSpPr>
          <p:spPr>
            <a:xfrm>
              <a:off x="1216603" y="4992350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767851" y="4982201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6942162" y="5188254"/>
            <a:ext cx="3065306" cy="1133385"/>
            <a:chOff x="6303853" y="4392288"/>
            <a:chExt cx="3065306" cy="1133385"/>
          </a:xfrm>
        </p:grpSpPr>
        <p:grpSp>
          <p:nvGrpSpPr>
            <p:cNvPr id="66" name="组 65"/>
            <p:cNvGrpSpPr/>
            <p:nvPr/>
          </p:nvGrpSpPr>
          <p:grpSpPr>
            <a:xfrm>
              <a:off x="6576309" y="4394068"/>
              <a:ext cx="2345016" cy="392683"/>
              <a:chOff x="1333870" y="4353917"/>
              <a:chExt cx="2345016" cy="392683"/>
            </a:xfrm>
          </p:grpSpPr>
          <p:cxnSp>
            <p:nvCxnSpPr>
              <p:cNvPr id="71" name="连接符: 曲线 135"/>
              <p:cNvCxnSpPr>
                <a:cxnSpLocks/>
              </p:cNvCxnSpPr>
              <p:nvPr/>
            </p:nvCxnSpPr>
            <p:spPr>
              <a:xfrm rot="16200000" flipV="1">
                <a:off x="2497973" y="3189814"/>
                <a:ext cx="16810" cy="2345016"/>
              </a:xfrm>
              <a:prstGeom prst="curvedConnector3">
                <a:avLst>
                  <a:gd name="adj1" fmla="val 1459905"/>
                </a:avLst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连接符: 曲线 135"/>
              <p:cNvCxnSpPr>
                <a:cxnSpLocks/>
              </p:cNvCxnSpPr>
              <p:nvPr/>
            </p:nvCxnSpPr>
            <p:spPr>
              <a:xfrm rot="5400000" flipH="1">
                <a:off x="2497973" y="3565687"/>
                <a:ext cx="16810" cy="2345016"/>
              </a:xfrm>
              <a:prstGeom prst="curvedConnector3">
                <a:avLst>
                  <a:gd name="adj1" fmla="val -1359905"/>
                </a:avLst>
              </a:prstGeom>
              <a:ln w="28575">
                <a:solidFill>
                  <a:schemeClr val="tx1"/>
                </a:solidFill>
                <a:headEnd type="triangle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椭圆 66"/>
            <p:cNvSpPr/>
            <p:nvPr/>
          </p:nvSpPr>
          <p:spPr>
            <a:xfrm>
              <a:off x="8798549" y="4392288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6436177" y="4410878"/>
              <a:ext cx="377082" cy="3758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303853" y="4965481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8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8802986" y="5002453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8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798991" y="239164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817204" y="407935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811892" y="52891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sp>
        <p:nvSpPr>
          <p:cNvPr id="76" name="标题 1"/>
          <p:cNvSpPr txBox="1">
            <a:spLocks/>
          </p:cNvSpPr>
          <p:nvPr/>
        </p:nvSpPr>
        <p:spPr>
          <a:xfrm>
            <a:off x="-1" y="0"/>
            <a:ext cx="7451569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：几个特例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251393" y="2356365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4870602" y="4185160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548505" y="5298449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6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3303862" cy="9792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   知识结构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sz="3600" dirty="0"/>
              <a:t>GNT</a:t>
            </a:r>
            <a:r>
              <a:rPr kumimoji="1" lang="zh-CN" altLang="en-US" sz="3600" dirty="0"/>
              <a:t>（借助</a:t>
            </a:r>
            <a:r>
              <a:rPr kumimoji="1" lang="en-US" altLang="zh-CN" sz="3600" dirty="0"/>
              <a:t>SNT</a:t>
            </a:r>
            <a:r>
              <a:rPr kumimoji="1" lang="zh-CN" altLang="en-US" sz="3600" dirty="0"/>
              <a:t>描述自然现象，具有普适性）</a:t>
            </a:r>
          </a:p>
          <a:p>
            <a:pPr lvl="1"/>
            <a:endParaRPr kumimoji="1" lang="zh-CN" altLang="en-US" sz="3200" dirty="0" smtClean="0"/>
          </a:p>
          <a:p>
            <a:pPr lvl="1"/>
            <a:r>
              <a:rPr kumimoji="1" lang="en-US" altLang="zh-CN" sz="3200" dirty="0" smtClean="0"/>
              <a:t>Synchrony</a:t>
            </a:r>
            <a:r>
              <a:rPr kumimoji="1" lang="zh-CN" altLang="en-US" sz="3200" dirty="0" smtClean="0"/>
              <a:t>（同步论，同步距离）</a:t>
            </a:r>
          </a:p>
          <a:p>
            <a:pPr lvl="1"/>
            <a:endParaRPr kumimoji="1" lang="zh-CN" altLang="en-US" sz="3200" dirty="0" smtClean="0"/>
          </a:p>
          <a:p>
            <a:pPr lvl="1"/>
            <a:r>
              <a:rPr kumimoji="1" lang="en-US" altLang="zh-CN" sz="3200" dirty="0" smtClean="0"/>
              <a:t>Concurrency</a:t>
            </a:r>
            <a:r>
              <a:rPr kumimoji="1" lang="zh-CN" altLang="en-US" sz="3200" dirty="0" smtClean="0"/>
              <a:t>（并发公理，无传递性）</a:t>
            </a:r>
          </a:p>
          <a:p>
            <a:pPr lvl="1"/>
            <a:endParaRPr kumimoji="1" lang="zh-CN" altLang="en-US" sz="3200" dirty="0" smtClean="0"/>
          </a:p>
          <a:p>
            <a:pPr lvl="1"/>
            <a:r>
              <a:rPr kumimoji="1" lang="en-US" altLang="zh-CN" sz="3200" dirty="0" err="1" smtClean="0"/>
              <a:t>Enlogy</a:t>
            </a:r>
            <a:r>
              <a:rPr kumimoji="1" lang="zh-CN" altLang="en-US" sz="3200" dirty="0" smtClean="0"/>
              <a:t>（网逻辑，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无发生权事件</a:t>
            </a:r>
            <a:r>
              <a:rPr kumimoji="1" lang="zh-CN" altLang="en-US" sz="3200" dirty="0" smtClean="0"/>
              <a:t>）</a:t>
            </a:r>
          </a:p>
          <a:p>
            <a:pPr lvl="1"/>
            <a:endParaRPr kumimoji="1" lang="zh-CN" altLang="en-US" sz="3200" dirty="0" smtClean="0"/>
          </a:p>
          <a:p>
            <a:pPr lvl="1"/>
            <a:r>
              <a:rPr kumimoji="1" lang="en-US" altLang="zh-CN" sz="3200" dirty="0" smtClean="0"/>
              <a:t>Net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Topology</a:t>
            </a:r>
            <a:r>
              <a:rPr kumimoji="1" lang="zh-CN" altLang="en-US" sz="3200" dirty="0" smtClean="0"/>
              <a:t> （网拓扑，无向网，离散与连续）</a:t>
            </a:r>
          </a:p>
          <a:p>
            <a:pPr lvl="1"/>
            <a:endParaRPr kumimoji="1" lang="zh-CN" altLang="en-US" sz="3200" dirty="0" smtClean="0"/>
          </a:p>
          <a:p>
            <a:pPr lvl="1"/>
            <a:r>
              <a:rPr kumimoji="1" lang="en-US" altLang="zh-CN" sz="3200" dirty="0" smtClean="0"/>
              <a:t>Information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Flow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Net</a:t>
            </a:r>
            <a:r>
              <a:rPr kumimoji="1" lang="zh-CN" altLang="en-US" sz="3200" dirty="0" smtClean="0"/>
              <a:t>（信息流网，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可逆</a:t>
            </a:r>
            <a:r>
              <a:rPr kumimoji="1" lang="zh-CN" altLang="en-US" sz="3200" dirty="0" smtClean="0"/>
              <a:t>信息元件）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0989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24464" y="1001457"/>
                <a:ext cx="11592233" cy="28643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a:rPr lang="zh-CN" altLang="en-US" sz="28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（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a</m:t>
                        </m:r>
                        <m:r>
                          <a:rPr lang="zh-CN" altLang="en-US" sz="28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）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：一分为二，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：合二为一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结构上一样，非简单网，结构上相同的条件可能代表不同对象的同样状态，合在一起好，如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，它们分别代表神父和一位新人处于对话状态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8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（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  <m:r>
                      <a:rPr lang="zh-CN" altLang="en-US" sz="28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）</m:t>
                    </m:r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不可能发生，因为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p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⋂</m:t>
                    </m:r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≠∅</m:t>
                    </m:r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={</m:t>
                    </m:r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5</m:t>
                        </m:r>
                      </m:sub>
                    </m:sSub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6</m:t>
                        </m:r>
                      </m:sub>
                    </m:sSub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}</m:t>
                    </m:r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p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={</m:t>
                    </m:r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6</m:t>
                        </m:r>
                      </m:sub>
                    </m:sSub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}</m:t>
                    </m:r>
                  </m:oMath>
                </a14:m>
                <a:endParaRPr lang="zh-CN" altLang="zh-CN" sz="28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a:rPr lang="zh-CN" altLang="en-US" sz="28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（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c</m:t>
                        </m:r>
                        <m:r>
                          <a:rPr lang="zh-CN" altLang="en-US" sz="28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）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不能发生，案件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不成真，</a:t>
                </a:r>
                <a14:m>
                  <m:oMath xmlns:m="http://schemas.openxmlformats.org/officeDocument/2006/math"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⌝</m:t>
                    </m:r>
                    <m:sSup>
                      <m:sSup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</m:t>
                        </m:r>
                      </m:e>
                      <m:sup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</m:t>
                    </m:r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不能发生，因为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4</m:t>
                        </m:r>
                      </m:sub>
                      <m:sup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={</m:t>
                    </m:r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7</m:t>
                        </m:r>
                      </m:sub>
                    </m:sSub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}</m:t>
                    </m:r>
                  </m:oMath>
                </a14:m>
                <a:r>
                  <a:rPr lang="en-US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={</m:t>
                    </m:r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7</m:t>
                        </m:r>
                      </m:sub>
                    </m:sSub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}</m:t>
                    </m:r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4</m:t>
                        </m:r>
                      </m:sub>
                      <m:sup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⋂</m:t>
                    </m:r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≠∅</m:t>
                    </m:r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中的token可代表工具或化学催化剂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4" y="1001457"/>
                <a:ext cx="11592233" cy="2864310"/>
              </a:xfrm>
              <a:prstGeom prst="rect">
                <a:avLst/>
              </a:prstGeom>
              <a:blipFill rotWithShape="0">
                <a:blip r:embed="rId3"/>
                <a:stretch>
                  <a:fillRect l="-1052" t="-1277" b="-5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24464" y="4074024"/>
            <a:ext cx="115922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buFont typeface="Arial" charset="0"/>
              <a:buChar char="•"/>
            </a:pPr>
            <a:r>
              <a:rPr lang="zh-CN" altLang="zh-CN" sz="28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EN系统的事件没有“发生中”状态，“工具”不能用EN系统描述</a:t>
            </a:r>
          </a:p>
          <a:p>
            <a:pPr marL="342900" lvl="0" indent="-342900" fontAlgn="base">
              <a:buFont typeface="Arial" charset="0"/>
              <a:buChar char="•"/>
            </a:pPr>
            <a:r>
              <a:rPr lang="zh-CN" altLang="zh-CN" sz="28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催化剂也不能用EN系统描述，应该是有未知的中间</a:t>
            </a:r>
            <a:r>
              <a:rPr lang="zh-CN" altLang="zh-CN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状态</a:t>
            </a:r>
            <a:endParaRPr lang="zh-CN" altLang="zh-CN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4464" y="5236389"/>
            <a:ext cx="115922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8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“好”的EN系统应该是 简单的，单纯的</a:t>
            </a:r>
          </a:p>
          <a:p>
            <a:pPr>
              <a:spcAft>
                <a:spcPts val="0"/>
              </a:spcAft>
            </a:pPr>
            <a:r>
              <a:rPr lang="zh-CN" altLang="zh-CN" sz="28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非简单的或非单纯结构应特别关注</a:t>
            </a:r>
            <a:endParaRPr lang="zh-CN" altLang="zh-CN" sz="2800" dirty="0">
              <a:solidFill>
                <a:srgbClr val="000000"/>
              </a:solidFill>
              <a:effectLst/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0"/>
            <a:ext cx="669543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：分析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3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92511" y="1313944"/>
                <a:ext cx="735811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是四季变化合格的EN系统吗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11" y="1313944"/>
                <a:ext cx="7358119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2632" b="-3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 4"/>
          <p:cNvGrpSpPr/>
          <p:nvPr/>
        </p:nvGrpSpPr>
        <p:grpSpPr>
          <a:xfrm>
            <a:off x="1144255" y="2502868"/>
            <a:ext cx="2898788" cy="2628263"/>
            <a:chOff x="1269707" y="1018104"/>
            <a:chExt cx="2985816" cy="2628263"/>
          </a:xfrm>
        </p:grpSpPr>
        <p:grpSp>
          <p:nvGrpSpPr>
            <p:cNvPr id="6" name="组 5"/>
            <p:cNvGrpSpPr/>
            <p:nvPr/>
          </p:nvGrpSpPr>
          <p:grpSpPr>
            <a:xfrm>
              <a:off x="1270034" y="1018104"/>
              <a:ext cx="2985489" cy="389614"/>
              <a:chOff x="1101592" y="2870967"/>
              <a:chExt cx="2985489" cy="38961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709998" y="2870967"/>
                <a:ext cx="377083" cy="37587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101592" y="2884708"/>
                <a:ext cx="377083" cy="37587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439674" y="2880875"/>
                <a:ext cx="377082" cy="37587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箭头连接符 57"/>
              <p:cNvCxnSpPr/>
              <p:nvPr/>
            </p:nvCxnSpPr>
            <p:spPr>
              <a:xfrm flipV="1">
                <a:off x="2816756" y="3058904"/>
                <a:ext cx="893242" cy="99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57"/>
              <p:cNvCxnSpPr/>
              <p:nvPr/>
            </p:nvCxnSpPr>
            <p:spPr>
              <a:xfrm flipV="1">
                <a:off x="1478675" y="3068812"/>
                <a:ext cx="960999" cy="38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>
              <a:xfrm>
                <a:off x="1214392" y="3000953"/>
                <a:ext cx="150829" cy="1508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椭圆 6"/>
            <p:cNvSpPr/>
            <p:nvPr/>
          </p:nvSpPr>
          <p:spPr>
            <a:xfrm>
              <a:off x="3878439" y="3247956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270034" y="3247957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269707" y="2139901"/>
              <a:ext cx="377082" cy="3758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574237" y="3270494"/>
              <a:ext cx="377082" cy="3758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878439" y="2133030"/>
              <a:ext cx="377082" cy="3758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57"/>
            <p:cNvCxnSpPr>
              <a:stCxn id="8" idx="4"/>
              <a:endCxn id="18" idx="0"/>
            </p:cNvCxnSpPr>
            <p:nvPr/>
          </p:nvCxnSpPr>
          <p:spPr>
            <a:xfrm flipH="1">
              <a:off x="4066980" y="1393977"/>
              <a:ext cx="2" cy="7390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57"/>
            <p:cNvCxnSpPr>
              <a:stCxn id="18" idx="2"/>
              <a:endCxn id="14" idx="0"/>
            </p:cNvCxnSpPr>
            <p:nvPr/>
          </p:nvCxnSpPr>
          <p:spPr>
            <a:xfrm>
              <a:off x="4066980" y="2508903"/>
              <a:ext cx="1" cy="7390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57"/>
            <p:cNvCxnSpPr>
              <a:stCxn id="14" idx="2"/>
              <a:endCxn id="17" idx="3"/>
            </p:cNvCxnSpPr>
            <p:nvPr/>
          </p:nvCxnSpPr>
          <p:spPr>
            <a:xfrm flipH="1">
              <a:off x="2951319" y="3435893"/>
              <a:ext cx="927120" cy="225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57"/>
            <p:cNvCxnSpPr>
              <a:stCxn id="17" idx="1"/>
              <a:endCxn id="15" idx="6"/>
            </p:cNvCxnSpPr>
            <p:nvPr/>
          </p:nvCxnSpPr>
          <p:spPr>
            <a:xfrm flipH="1" flipV="1">
              <a:off x="1647117" y="3435894"/>
              <a:ext cx="927120" cy="225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57"/>
            <p:cNvCxnSpPr>
              <a:stCxn id="15" idx="0"/>
              <a:endCxn id="16" idx="2"/>
            </p:cNvCxnSpPr>
            <p:nvPr/>
          </p:nvCxnSpPr>
          <p:spPr>
            <a:xfrm flipH="1" flipV="1">
              <a:off x="1458248" y="2515774"/>
              <a:ext cx="328" cy="7321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57"/>
            <p:cNvCxnSpPr>
              <a:stCxn id="16" idx="0"/>
              <a:endCxn id="9" idx="4"/>
            </p:cNvCxnSpPr>
            <p:nvPr/>
          </p:nvCxnSpPr>
          <p:spPr>
            <a:xfrm flipV="1">
              <a:off x="1458248" y="1407718"/>
              <a:ext cx="328" cy="7321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672716" y="3649142"/>
                <a:ext cx="471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16" y="3649142"/>
                <a:ext cx="47153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672716" y="562415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fontAlgn="base">
              <a:spcAft>
                <a:spcPts val="0"/>
              </a:spcAft>
              <a:buFont typeface="Arial" charset="0"/>
              <a:buChar char="•"/>
            </a:pPr>
            <a:r>
              <a:rPr lang="zh-CN" altLang="zh-CN" sz="2400" kern="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条件（状态）可观察吗？</a:t>
            </a:r>
          </a:p>
          <a:p>
            <a:pPr marL="342900" lvl="0" indent="-342900" fontAlgn="base">
              <a:spcAft>
                <a:spcPts val="0"/>
              </a:spcAft>
              <a:buFont typeface="Arial" charset="0"/>
              <a:buChar char="•"/>
            </a:pPr>
            <a:r>
              <a:rPr lang="zh-CN" altLang="zh-CN" sz="2400" kern="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事件（季节改变）可观察吗？</a:t>
            </a:r>
            <a:endParaRPr lang="zh-CN" altLang="zh-CN" sz="2400" u="none" strike="noStrike" kern="0" spc="0" dirty="0">
              <a:solidFill>
                <a:srgbClr val="000000"/>
              </a:solidFill>
              <a:effectLst/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32733" y="187107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40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？合格的四季系统什么样</a:t>
            </a:r>
            <a:endParaRPr lang="zh-CN" altLang="zh-CN" sz="2400" dirty="0">
              <a:solidFill>
                <a:srgbClr val="000000"/>
              </a:solidFill>
              <a:effectLst/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grpSp>
        <p:nvGrpSpPr>
          <p:cNvPr id="46" name="组 45"/>
          <p:cNvGrpSpPr/>
          <p:nvPr/>
        </p:nvGrpSpPr>
        <p:grpSpPr>
          <a:xfrm>
            <a:off x="7525182" y="2466138"/>
            <a:ext cx="2585309" cy="2664993"/>
            <a:chOff x="5488208" y="1058491"/>
            <a:chExt cx="2985817" cy="3158016"/>
          </a:xfrm>
        </p:grpSpPr>
        <p:grpSp>
          <p:nvGrpSpPr>
            <p:cNvPr id="47" name="组 46"/>
            <p:cNvGrpSpPr/>
            <p:nvPr/>
          </p:nvGrpSpPr>
          <p:grpSpPr>
            <a:xfrm>
              <a:off x="5488208" y="1058491"/>
              <a:ext cx="2985817" cy="3158016"/>
              <a:chOff x="1269706" y="1018104"/>
              <a:chExt cx="2985817" cy="3158016"/>
            </a:xfrm>
          </p:grpSpPr>
          <p:grpSp>
            <p:nvGrpSpPr>
              <p:cNvPr id="65" name="组 64"/>
              <p:cNvGrpSpPr/>
              <p:nvPr/>
            </p:nvGrpSpPr>
            <p:grpSpPr>
              <a:xfrm>
                <a:off x="1270034" y="1018104"/>
                <a:ext cx="2985489" cy="389614"/>
                <a:chOff x="1101592" y="2870967"/>
                <a:chExt cx="2985489" cy="389614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3709998" y="2870967"/>
                  <a:ext cx="377083" cy="375873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101592" y="2884708"/>
                  <a:ext cx="377083" cy="375873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2439674" y="2880875"/>
                  <a:ext cx="377082" cy="37587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箭头连接符 57"/>
                <p:cNvCxnSpPr/>
                <p:nvPr/>
              </p:nvCxnSpPr>
              <p:spPr>
                <a:xfrm flipV="1">
                  <a:off x="2816756" y="3058904"/>
                  <a:ext cx="893242" cy="990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箭头连接符 57"/>
                <p:cNvCxnSpPr/>
                <p:nvPr/>
              </p:nvCxnSpPr>
              <p:spPr>
                <a:xfrm flipV="1">
                  <a:off x="1478675" y="3068812"/>
                  <a:ext cx="960999" cy="3833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椭圆 78"/>
                <p:cNvSpPr/>
                <p:nvPr/>
              </p:nvSpPr>
              <p:spPr>
                <a:xfrm>
                  <a:off x="1214392" y="3000953"/>
                  <a:ext cx="150829" cy="1508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6" name="椭圆 65"/>
              <p:cNvSpPr/>
              <p:nvPr/>
            </p:nvSpPr>
            <p:spPr>
              <a:xfrm>
                <a:off x="3878440" y="3797101"/>
                <a:ext cx="377083" cy="37587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269706" y="3797100"/>
                <a:ext cx="377083" cy="37587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269706" y="2444802"/>
                <a:ext cx="377082" cy="37587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2623049" y="3800247"/>
                <a:ext cx="377082" cy="37587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878440" y="2475386"/>
                <a:ext cx="377082" cy="37587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1" name="直接箭头连接符 57"/>
              <p:cNvCxnSpPr/>
              <p:nvPr/>
            </p:nvCxnSpPr>
            <p:spPr>
              <a:xfrm flipH="1">
                <a:off x="4066981" y="1393977"/>
                <a:ext cx="1" cy="108140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57"/>
              <p:cNvCxnSpPr/>
              <p:nvPr/>
            </p:nvCxnSpPr>
            <p:spPr>
              <a:xfrm>
                <a:off x="4066981" y="2851259"/>
                <a:ext cx="1" cy="94584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57"/>
              <p:cNvCxnSpPr/>
              <p:nvPr/>
            </p:nvCxnSpPr>
            <p:spPr>
              <a:xfrm flipV="1">
                <a:off x="1458247" y="1407718"/>
                <a:ext cx="329" cy="103708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椭圆 47"/>
            <p:cNvSpPr/>
            <p:nvPr/>
          </p:nvSpPr>
          <p:spPr>
            <a:xfrm>
              <a:off x="6826617" y="1843458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箭头连接符 57"/>
            <p:cNvCxnSpPr/>
            <p:nvPr/>
          </p:nvCxnSpPr>
          <p:spPr>
            <a:xfrm flipH="1" flipV="1">
              <a:off x="5676749" y="2861062"/>
              <a:ext cx="1" cy="9764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椭圆 49"/>
            <p:cNvSpPr/>
            <p:nvPr/>
          </p:nvSpPr>
          <p:spPr>
            <a:xfrm>
              <a:off x="6826617" y="3056668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7381753" y="2484510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6266091" y="2484511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箭头连接符 57"/>
            <p:cNvCxnSpPr/>
            <p:nvPr/>
          </p:nvCxnSpPr>
          <p:spPr>
            <a:xfrm flipH="1" flipV="1">
              <a:off x="5865291" y="4025424"/>
              <a:ext cx="976260" cy="31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57"/>
            <p:cNvCxnSpPr/>
            <p:nvPr/>
          </p:nvCxnSpPr>
          <p:spPr>
            <a:xfrm flipH="1">
              <a:off x="7218633" y="4025425"/>
              <a:ext cx="878309" cy="31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连接符: 曲线 135"/>
            <p:cNvCxnSpPr>
              <a:cxnSpLocks/>
            </p:cNvCxnSpPr>
            <p:nvPr/>
          </p:nvCxnSpPr>
          <p:spPr>
            <a:xfrm rot="5400000" flipH="1" flipV="1">
              <a:off x="6024786" y="1683358"/>
              <a:ext cx="453794" cy="1149868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曲线 135"/>
            <p:cNvCxnSpPr>
              <a:cxnSpLocks/>
            </p:cNvCxnSpPr>
            <p:nvPr/>
          </p:nvCxnSpPr>
          <p:spPr>
            <a:xfrm>
              <a:off x="7203700" y="2031395"/>
              <a:ext cx="1081783" cy="484378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曲线 135"/>
            <p:cNvCxnSpPr>
              <a:cxnSpLocks/>
            </p:cNvCxnSpPr>
            <p:nvPr/>
          </p:nvCxnSpPr>
          <p:spPr>
            <a:xfrm rot="5400000">
              <a:off x="7568113" y="2527234"/>
              <a:ext cx="352959" cy="1081783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连接符: 曲线 135"/>
            <p:cNvCxnSpPr>
              <a:cxnSpLocks/>
            </p:cNvCxnSpPr>
            <p:nvPr/>
          </p:nvCxnSpPr>
          <p:spPr>
            <a:xfrm rot="10800000">
              <a:off x="5676749" y="2861063"/>
              <a:ext cx="1149868" cy="383543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曲线 135"/>
            <p:cNvCxnSpPr>
              <a:cxnSpLocks/>
            </p:cNvCxnSpPr>
            <p:nvPr/>
          </p:nvCxnSpPr>
          <p:spPr>
            <a:xfrm rot="10800000">
              <a:off x="6454633" y="2860385"/>
              <a:ext cx="386918" cy="1168187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曲线 135"/>
            <p:cNvCxnSpPr>
              <a:cxnSpLocks/>
            </p:cNvCxnSpPr>
            <p:nvPr/>
          </p:nvCxnSpPr>
          <p:spPr>
            <a:xfrm rot="5400000" flipH="1" flipV="1">
              <a:off x="6026538" y="1684432"/>
              <a:ext cx="1228175" cy="371985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连接符: 曲线 135"/>
            <p:cNvCxnSpPr>
              <a:cxnSpLocks/>
            </p:cNvCxnSpPr>
            <p:nvPr/>
          </p:nvCxnSpPr>
          <p:spPr>
            <a:xfrm>
              <a:off x="7203700" y="1256336"/>
              <a:ext cx="366595" cy="1228174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连接符: 曲线 135"/>
            <p:cNvCxnSpPr>
              <a:cxnSpLocks/>
            </p:cNvCxnSpPr>
            <p:nvPr/>
          </p:nvCxnSpPr>
          <p:spPr>
            <a:xfrm rot="5400000">
              <a:off x="6810370" y="3268646"/>
              <a:ext cx="1168188" cy="351662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/>
            <p:cNvSpPr/>
            <p:nvPr/>
          </p:nvSpPr>
          <p:spPr>
            <a:xfrm>
              <a:off x="6939990" y="1946360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6383933" y="2588910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6093327" y="55839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fontAlgn="base">
              <a:spcAft>
                <a:spcPts val="0"/>
              </a:spcAft>
              <a:buFont typeface="Arial" charset="0"/>
              <a:buChar char="•"/>
            </a:pPr>
            <a:r>
              <a:rPr lang="zh-CN" altLang="zh-CN" sz="2400" kern="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满足</a:t>
            </a:r>
            <a:r>
              <a:rPr lang="zh-CN" altLang="zh-CN" sz="2400" kern="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并发</a:t>
            </a:r>
            <a:r>
              <a:rPr lang="zh-CN" altLang="en-US" sz="2400" kern="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（</a:t>
            </a:r>
            <a:r>
              <a:rPr lang="zh-CN" altLang="zh-CN" sz="2400" kern="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出现</a:t>
            </a:r>
            <a:r>
              <a:rPr lang="zh-CN" altLang="en-US" sz="2400" kern="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）公理</a:t>
            </a:r>
            <a:r>
              <a:rPr lang="zh-CN" altLang="zh-CN" sz="2400" kern="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的</a:t>
            </a:r>
            <a:r>
              <a:rPr lang="zh-CN" altLang="zh-CN" sz="2400" kern="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最小系统</a:t>
            </a:r>
          </a:p>
          <a:p>
            <a:pPr marL="342900" lvl="0" indent="-342900" fontAlgn="base">
              <a:spcAft>
                <a:spcPts val="0"/>
              </a:spcAft>
              <a:buFont typeface="Arial" charset="0"/>
              <a:buChar char="•"/>
            </a:pPr>
            <a:r>
              <a:rPr lang="zh-CN" altLang="zh-CN" sz="2400" kern="0" dirty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有向网上的完备化操作+同步距离计算</a:t>
            </a:r>
            <a:endParaRPr lang="zh-CN" altLang="zh-CN" sz="2400" u="none" strike="noStrike" kern="0" spc="0" dirty="0">
              <a:solidFill>
                <a:srgbClr val="000000"/>
              </a:solidFill>
              <a:effectLst/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sp>
        <p:nvSpPr>
          <p:cNvPr id="81" name="标题 1"/>
          <p:cNvSpPr txBox="1">
            <a:spLocks/>
          </p:cNvSpPr>
          <p:nvPr/>
        </p:nvSpPr>
        <p:spPr>
          <a:xfrm>
            <a:off x="0" y="0"/>
            <a:ext cx="669543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</a:t>
            </a:r>
            <a:r>
              <a:rPr kumimoji="1" lang="en-US" altLang="zh-CN" dirty="0" smtClean="0"/>
              <a:t>4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9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8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57144" y="2496224"/>
                <a:ext cx="11077711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zh-CN" sz="36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6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6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in</m:t>
                        </m:r>
                      </m:sub>
                    </m:sSub>
                  </m:oMath>
                </a14:m>
                <a:r>
                  <a:rPr lang="zh-CN" altLang="zh-CN" sz="36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（初始情态）开始，经过有限多个事件发生所产生的所有后继丛构成的集合称为EN系统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  <m:r>
                      <a:rPr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=(</m:t>
                    </m:r>
                    <m:r>
                      <m:rPr>
                        <m:sty m:val="p"/>
                      </m:rPr>
                      <a:rPr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  <m:r>
                      <a:rPr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  <m:r>
                      <a:rPr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F</m:t>
                    </m:r>
                    <m:r>
                      <a:rPr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sSub>
                      <m:sSubPr>
                        <m:ctrlPr>
                          <a:rPr lang="zh-CN" altLang="zh-CN" sz="36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6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in</m:t>
                        </m:r>
                      </m:sub>
                    </m:sSub>
                    <m:r>
                      <a:rPr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</m:t>
                    </m:r>
                  </m:oMath>
                </a14:m>
                <a:r>
                  <a:rPr lang="zh-CN" altLang="zh-CN" sz="36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</a:t>
                </a:r>
                <a:r>
                  <a:rPr lang="zh-CN" altLang="zh-CN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可</a:t>
                </a: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达</a:t>
                </a:r>
                <a:r>
                  <a:rPr lang="zh-CN" altLang="zh-CN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集</a:t>
                </a:r>
                <a:r>
                  <a:rPr lang="zh-CN" altLang="zh-CN" sz="36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6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6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sub>
                    </m:sSub>
                  </m:oMath>
                </a14:m>
                <a:r>
                  <a:rPr lang="zh-CN" altLang="zh-CN" sz="36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表示。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6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6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sub>
                    </m:sSub>
                  </m:oMath>
                </a14:m>
                <a:r>
                  <a:rPr lang="zh-CN" altLang="zh-CN" sz="36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中的丛称为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</m:oMath>
                </a14:m>
                <a:r>
                  <a:rPr lang="zh-CN" altLang="zh-CN" sz="36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的情态。</a:t>
                </a:r>
                <a:endParaRPr lang="zh-CN" altLang="zh-CN" sz="3600" dirty="0">
                  <a:solidFill>
                    <a:srgbClr val="000000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4" y="2496224"/>
                <a:ext cx="11077711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50" t="-3694" r="-330" b="-8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Σ</m:t>
                    </m:r>
                  </m:oMath>
                </a14:m>
                <a:r>
                  <a:rPr kumimoji="1" lang="zh-CN" altLang="en-US" dirty="0" smtClean="0"/>
                  <a:t>的情态</a:t>
                </a:r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3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45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57144" y="1332000"/>
                <a:ext cx="11077711" cy="5212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3600" b="0" i="0" smtClean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∈</m:t>
                    </m:r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sub>
                    </m:sSub>
                  </m:oMath>
                </a14:m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</m:oMath>
                </a14:m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</m:oMath>
                </a14:m>
                <a:endParaRPr lang="zh-CN" altLang="zh-CN" sz="3600" dirty="0">
                  <a:solidFill>
                    <a:srgbClr val="000000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</m:oMath>
                </a14:m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有顺序关系，如果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[</m:t>
                    </m:r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</m:t>
                    </m:r>
                    <m:sSup>
                      <m:s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c</m:t>
                        </m:r>
                      </m:e>
                      <m:sup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∧</m:t>
                    </m:r>
                    <m:sSup>
                      <m:s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c</m:t>
                        </m:r>
                      </m:e>
                      <m:sup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[</m:t>
                    </m:r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</m:t>
                    </m:r>
                    <m:r>
                      <a:rPr lang="en-US" altLang="zh-CN" sz="36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altLang="zh-CN" sz="3600" b="0" i="1" smtClean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3600" b="0" i="1" smtClean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[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</m:t>
                    </m:r>
                  </m:oMath>
                </a14:m>
                <a:endParaRPr lang="zh-CN" altLang="zh-CN" sz="3600" dirty="0">
                  <a:solidFill>
                    <a:srgbClr val="000000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</m:oMath>
                </a14:m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并发，如果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[</m:t>
                    </m:r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&gt;∧</m:t>
                    </m:r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[</m:t>
                    </m:r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&gt;∧</m:t>
                    </m:r>
                    <m:sSup>
                      <m:s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</m:t>
                        </m:r>
                      </m:e>
                      <m:sup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∪</m:t>
                    </m:r>
                    <m:sSubSup>
                      <m:sSub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)∩</m:t>
                    </m:r>
                    <m:sSup>
                      <m:s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</m:t>
                        </m:r>
                      </m:e>
                      <m:sup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∪</m:t>
                    </m:r>
                    <m:sSubSup>
                      <m:sSub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)=∅</m:t>
                    </m:r>
                  </m:oMath>
                </a14:m>
                <a:endParaRPr lang="zh-CN" altLang="zh-CN" sz="3600" dirty="0">
                  <a:solidFill>
                    <a:srgbClr val="000000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</m:oMath>
                </a14:m>
                <a:r>
                  <a:rPr lang="zh-CN" altLang="zh-CN" sz="3600" b="1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冲突（conflict）</a:t>
                </a:r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[</m:t>
                    </m:r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&gt;∧</m:t>
                    </m:r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[</m:t>
                    </m:r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&gt;∧</m:t>
                    </m:r>
                    <m:sSup>
                      <m:s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</m:t>
                        </m:r>
                      </m:e>
                      <m:sup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∪</m:t>
                    </m:r>
                    <m:sSubSup>
                      <m:sSub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)∩</m:t>
                    </m:r>
                    <m:sSup>
                      <m:s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(</m:t>
                        </m:r>
                      </m:e>
                      <m:sup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∪</m:t>
                    </m:r>
                    <m:sSubSup>
                      <m:sSub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)≠∅</m:t>
                    </m:r>
                  </m:oMath>
                </a14:m>
                <a:endParaRPr lang="zh-CN" altLang="en-US" sz="3600" dirty="0" smtClean="0">
                  <a:solidFill>
                    <a:srgbClr val="000000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spcAft>
                    <a:spcPts val="0"/>
                  </a:spcAft>
                </a:pPr>
                <a:endParaRPr lang="zh-CN" altLang="zh-CN" sz="3600" dirty="0">
                  <a:solidFill>
                    <a:srgbClr val="000000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spcAft>
                    <a:spcPts val="0"/>
                  </a:spcAft>
                </a:pPr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情态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</m:oMath>
                </a14:m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之下在条件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</m:oMath>
                </a14:m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有</a:t>
                </a:r>
                <a:r>
                  <a:rPr lang="zh-CN" altLang="zh-CN" sz="3600" b="1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冲撞（contact）</a:t>
                </a:r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，如果存在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</m:oMath>
                </a14:m>
                <a:r>
                  <a:rPr lang="zh-CN" altLang="zh-CN" sz="3600" dirty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/>
                      <m:sup>
                        <m:r>
                          <a:rPr lang="en-US" altLang="zh-CN" sz="36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·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⊆∧</m:t>
                    </m:r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∈</m:t>
                    </m:r>
                    <m:sSup>
                      <m:sSupPr>
                        <m:ctrlPr>
                          <a:rPr lang="zh-CN" altLang="zh-CN" sz="36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600" b="0" i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p>
                        <m:r>
                          <a:rPr lang="en-US" altLang="zh-CN" sz="3600" b="0" i="0" smtClean="0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·</m:t>
                        </m:r>
                      </m:sup>
                    </m:sSup>
                    <m: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∩</m:t>
                    </m:r>
                    <m:r>
                      <m:rPr>
                        <m:sty m:val="p"/>
                      </m:rPr>
                      <a:rPr lang="en-US" altLang="zh-CN" sz="3600" b="0" i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</m:oMath>
                </a14:m>
                <a:endParaRPr lang="zh-CN" altLang="zh-CN" sz="3600" dirty="0">
                  <a:solidFill>
                    <a:srgbClr val="000000"/>
                  </a:solidFill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4" y="1332000"/>
                <a:ext cx="11077711" cy="5212068"/>
              </a:xfrm>
              <a:prstGeom prst="rect">
                <a:avLst/>
              </a:prstGeom>
              <a:blipFill rotWithShape="0">
                <a:blip r:embed="rId3"/>
                <a:stretch>
                  <a:fillRect l="-1650" t="-1754" b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EN</m:t>
                    </m:r>
                    <m:r>
                      <a:rPr kumimoji="1" lang="zh-CN" altLang="en-US" i="1" smtClean="0">
                        <a:latin typeface="Cambria Math" charset="0"/>
                      </a:rPr>
                      <m:t>系统上基本现象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8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2511" y="1313944"/>
            <a:ext cx="7668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（</a:t>
            </a:r>
            <a:r>
              <a:rPr lang="zh-CN" altLang="zh-CN" sz="3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教堂婚礼系统有顺序，并发及冲突）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739186" y="2204176"/>
            <a:ext cx="8815675" cy="997047"/>
            <a:chOff x="995267" y="1212285"/>
            <a:chExt cx="8815675" cy="997047"/>
          </a:xfrm>
        </p:grpSpPr>
        <p:grpSp>
          <p:nvGrpSpPr>
            <p:cNvPr id="6" name="组 5"/>
            <p:cNvGrpSpPr/>
            <p:nvPr/>
          </p:nvGrpSpPr>
          <p:grpSpPr>
            <a:xfrm>
              <a:off x="995267" y="1212288"/>
              <a:ext cx="2985489" cy="389614"/>
              <a:chOff x="1101592" y="2870967"/>
              <a:chExt cx="2985489" cy="389614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709998" y="2870967"/>
                <a:ext cx="377083" cy="37587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101592" y="2884708"/>
                <a:ext cx="377083" cy="37587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439674" y="2880875"/>
                <a:ext cx="377082" cy="37587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箭头连接符 57"/>
              <p:cNvCxnSpPr/>
              <p:nvPr/>
            </p:nvCxnSpPr>
            <p:spPr>
              <a:xfrm flipV="1">
                <a:off x="2816756" y="3058904"/>
                <a:ext cx="893242" cy="99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57"/>
              <p:cNvCxnSpPr/>
              <p:nvPr/>
            </p:nvCxnSpPr>
            <p:spPr>
              <a:xfrm flipV="1">
                <a:off x="1478675" y="3068812"/>
                <a:ext cx="960999" cy="38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1214392" y="3000953"/>
                <a:ext cx="150829" cy="15082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318843" y="1636492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759497" y="1222196"/>
              <a:ext cx="377082" cy="3758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976325" y="1212287"/>
              <a:ext cx="377082" cy="3758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433859" y="1212285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393468" y="1212286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57"/>
            <p:cNvCxnSpPr>
              <a:stCxn id="8" idx="6"/>
              <a:endCxn id="16" idx="1"/>
            </p:cNvCxnSpPr>
            <p:nvPr/>
          </p:nvCxnSpPr>
          <p:spPr>
            <a:xfrm flipV="1">
              <a:off x="3980756" y="1400224"/>
              <a:ext cx="99556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57"/>
            <p:cNvCxnSpPr>
              <a:stCxn id="15" idx="1"/>
              <a:endCxn id="18" idx="6"/>
            </p:cNvCxnSpPr>
            <p:nvPr/>
          </p:nvCxnSpPr>
          <p:spPr>
            <a:xfrm flipH="1" flipV="1">
              <a:off x="6770551" y="1400223"/>
              <a:ext cx="988946" cy="99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57"/>
            <p:cNvCxnSpPr>
              <a:stCxn id="16" idx="3"/>
              <a:endCxn id="18" idx="2"/>
            </p:cNvCxnSpPr>
            <p:nvPr/>
          </p:nvCxnSpPr>
          <p:spPr>
            <a:xfrm flipV="1">
              <a:off x="5353407" y="1400223"/>
              <a:ext cx="1040061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57"/>
            <p:cNvCxnSpPr>
              <a:stCxn id="17" idx="2"/>
              <a:endCxn id="15" idx="3"/>
            </p:cNvCxnSpPr>
            <p:nvPr/>
          </p:nvCxnSpPr>
          <p:spPr>
            <a:xfrm flipH="1">
              <a:off x="8136579" y="1400222"/>
              <a:ext cx="1297280" cy="99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9575124" y="1345819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66255" y="1640037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941542" y="1686112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55607" y="3113142"/>
                <a:ext cx="61945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有顺序关系，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e</m:t>
                        </m:r>
                      </m:e>
                      <m:sub>
                        <m:r>
                          <a:rPr lang="en-US" altLang="zh-CN" sz="2800" b="0" i="0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00000"/>
                    </a:solidFill>
                    <a:effectLst/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有并发关系</a:t>
                </a: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607" y="3113142"/>
                <a:ext cx="619451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1628" r="-886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 25"/>
          <p:cNvGrpSpPr/>
          <p:nvPr/>
        </p:nvGrpSpPr>
        <p:grpSpPr>
          <a:xfrm>
            <a:off x="2247186" y="3796193"/>
            <a:ext cx="2535020" cy="1506265"/>
            <a:chOff x="995267" y="2494966"/>
            <a:chExt cx="3005706" cy="1775678"/>
          </a:xfrm>
        </p:grpSpPr>
        <p:grpSp>
          <p:nvGrpSpPr>
            <p:cNvPr id="27" name="组 26"/>
            <p:cNvGrpSpPr/>
            <p:nvPr/>
          </p:nvGrpSpPr>
          <p:grpSpPr>
            <a:xfrm>
              <a:off x="995267" y="2494966"/>
              <a:ext cx="3005706" cy="1775678"/>
              <a:chOff x="2231395" y="547297"/>
              <a:chExt cx="3762769" cy="2153017"/>
            </a:xfrm>
          </p:grpSpPr>
          <p:grpSp>
            <p:nvGrpSpPr>
              <p:cNvPr id="31" name="组 30"/>
              <p:cNvGrpSpPr/>
              <p:nvPr/>
            </p:nvGrpSpPr>
            <p:grpSpPr>
              <a:xfrm>
                <a:off x="2231395" y="547298"/>
                <a:ext cx="2163690" cy="1004929"/>
                <a:chOff x="8440809" y="1227782"/>
                <a:chExt cx="2163690" cy="1004929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8440809" y="1776964"/>
                  <a:ext cx="472060" cy="455747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10132440" y="1227782"/>
                  <a:ext cx="472059" cy="45574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9" name="直接箭头连接符 57"/>
                <p:cNvCxnSpPr/>
                <p:nvPr/>
              </p:nvCxnSpPr>
              <p:spPr>
                <a:xfrm flipV="1">
                  <a:off x="8912868" y="1455656"/>
                  <a:ext cx="1219571" cy="549182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椭圆 31"/>
              <p:cNvSpPr/>
              <p:nvPr/>
            </p:nvSpPr>
            <p:spPr>
              <a:xfrm>
                <a:off x="5513311" y="1653492"/>
                <a:ext cx="472060" cy="455747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5522103" y="547297"/>
                <a:ext cx="472061" cy="455747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箭头连接符 57"/>
              <p:cNvCxnSpPr/>
              <p:nvPr/>
            </p:nvCxnSpPr>
            <p:spPr>
              <a:xfrm>
                <a:off x="4378565" y="1881366"/>
                <a:ext cx="113474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/>
            </p:nvSpPr>
            <p:spPr>
              <a:xfrm>
                <a:off x="3881238" y="926292"/>
                <a:ext cx="708777" cy="634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8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854613" y="2065907"/>
                <a:ext cx="708778" cy="63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8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333349" y="3407290"/>
              <a:ext cx="377082" cy="3758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箭头连接符 57"/>
            <p:cNvCxnSpPr/>
            <p:nvPr/>
          </p:nvCxnSpPr>
          <p:spPr>
            <a:xfrm>
              <a:off x="1372349" y="3135837"/>
              <a:ext cx="961000" cy="4593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57"/>
            <p:cNvCxnSpPr/>
            <p:nvPr/>
          </p:nvCxnSpPr>
          <p:spPr>
            <a:xfrm flipV="1">
              <a:off x="2723627" y="2682904"/>
              <a:ext cx="900265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 39"/>
          <p:cNvGrpSpPr/>
          <p:nvPr/>
        </p:nvGrpSpPr>
        <p:grpSpPr>
          <a:xfrm>
            <a:off x="6278603" y="3822610"/>
            <a:ext cx="2489993" cy="1580655"/>
            <a:chOff x="960885" y="2494966"/>
            <a:chExt cx="3109020" cy="1872174"/>
          </a:xfrm>
        </p:grpSpPr>
        <p:grpSp>
          <p:nvGrpSpPr>
            <p:cNvPr id="41" name="组 40"/>
            <p:cNvGrpSpPr/>
            <p:nvPr/>
          </p:nvGrpSpPr>
          <p:grpSpPr>
            <a:xfrm>
              <a:off x="960885" y="2494966"/>
              <a:ext cx="3109020" cy="1872174"/>
              <a:chOff x="2188353" y="547297"/>
              <a:chExt cx="3892105" cy="2270019"/>
            </a:xfrm>
          </p:grpSpPr>
          <p:grpSp>
            <p:nvGrpSpPr>
              <p:cNvPr id="45" name="组 44"/>
              <p:cNvGrpSpPr/>
              <p:nvPr/>
            </p:nvGrpSpPr>
            <p:grpSpPr>
              <a:xfrm>
                <a:off x="2188353" y="547297"/>
                <a:ext cx="2206732" cy="1355126"/>
                <a:chOff x="8397767" y="1227781"/>
                <a:chExt cx="2206732" cy="1355126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8397767" y="1227781"/>
                  <a:ext cx="472060" cy="455747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10132440" y="1227782"/>
                  <a:ext cx="472059" cy="45574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3" name="直接箭头连接符 57"/>
                <p:cNvCxnSpPr>
                  <a:stCxn id="47" idx="6"/>
                </p:cNvCxnSpPr>
                <p:nvPr/>
              </p:nvCxnSpPr>
              <p:spPr>
                <a:xfrm flipV="1">
                  <a:off x="8869828" y="2561851"/>
                  <a:ext cx="1246093" cy="2105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椭圆 45"/>
              <p:cNvSpPr/>
              <p:nvPr/>
            </p:nvSpPr>
            <p:spPr>
              <a:xfrm>
                <a:off x="5608398" y="1078728"/>
                <a:ext cx="472060" cy="45574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2188353" y="1674550"/>
                <a:ext cx="472061" cy="45574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8" name="直接箭头连接符 57"/>
              <p:cNvCxnSpPr/>
              <p:nvPr/>
            </p:nvCxnSpPr>
            <p:spPr>
              <a:xfrm flipV="1">
                <a:off x="4378566" y="1467733"/>
                <a:ext cx="1298963" cy="4136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文本框 48"/>
              <p:cNvSpPr txBox="1"/>
              <p:nvPr/>
            </p:nvSpPr>
            <p:spPr>
              <a:xfrm>
                <a:off x="3881237" y="926292"/>
                <a:ext cx="1007373" cy="75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8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854612" y="2065907"/>
                <a:ext cx="1033998" cy="75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8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2333349" y="3407290"/>
              <a:ext cx="377082" cy="3758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箭头连接符 57"/>
            <p:cNvCxnSpPr/>
            <p:nvPr/>
          </p:nvCxnSpPr>
          <p:spPr>
            <a:xfrm>
              <a:off x="1337967" y="2682903"/>
              <a:ext cx="100857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57"/>
            <p:cNvCxnSpPr/>
            <p:nvPr/>
          </p:nvCxnSpPr>
          <p:spPr>
            <a:xfrm>
              <a:off x="2723626" y="2682904"/>
              <a:ext cx="1024419" cy="3053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2253042" y="5367264"/>
                <a:ext cx="17203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0" smtClean="0">
                          <a:solidFill>
                            <a:srgbClr val="000000"/>
                          </a:solidFill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一型冲突</m:t>
                      </m:r>
                    </m:oMath>
                  </m:oMathPara>
                </a14:m>
                <a:endParaRPr lang="zh-CN" altLang="zh-CN" sz="2800" dirty="0">
                  <a:solidFill>
                    <a:srgbClr val="000000"/>
                  </a:solidFill>
                  <a:effectLst/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42" y="5367264"/>
                <a:ext cx="172034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983142" y="5362007"/>
                <a:ext cx="16209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sz="2800" dirty="0" smtClean="0">
                    <a:solidFill>
                      <a:srgbClr val="00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二</a:t>
                </a:r>
                <a14:m>
                  <m:oMath xmlns:m="http://schemas.openxmlformats.org/officeDocument/2006/math">
                    <m:r>
                      <a:rPr lang="zh-CN" altLang="en-US" sz="2800" b="0" i="0" smtClean="0">
                        <a:solidFill>
                          <a:srgbClr val="000000"/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型冲突</m:t>
                    </m:r>
                  </m:oMath>
                </a14:m>
                <a:endParaRPr lang="zh-CN" altLang="zh-CN" sz="2800" dirty="0">
                  <a:solidFill>
                    <a:srgbClr val="000000"/>
                  </a:solidFill>
                  <a:effectLst/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142" y="5362007"/>
                <a:ext cx="1620957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7519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 56"/>
          <p:cNvGrpSpPr/>
          <p:nvPr/>
        </p:nvGrpSpPr>
        <p:grpSpPr>
          <a:xfrm>
            <a:off x="3916007" y="6012390"/>
            <a:ext cx="2541534" cy="609175"/>
            <a:chOff x="1168932" y="4915961"/>
            <a:chExt cx="3167060" cy="811342"/>
          </a:xfrm>
        </p:grpSpPr>
        <p:sp>
          <p:nvSpPr>
            <p:cNvPr id="58" name="椭圆 57"/>
            <p:cNvSpPr/>
            <p:nvPr/>
          </p:nvSpPr>
          <p:spPr>
            <a:xfrm>
              <a:off x="3777338" y="4915961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168932" y="4929702"/>
              <a:ext cx="377083" cy="3758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2507014" y="4925869"/>
              <a:ext cx="377082" cy="3758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箭头连接符 57"/>
            <p:cNvCxnSpPr/>
            <p:nvPr/>
          </p:nvCxnSpPr>
          <p:spPr>
            <a:xfrm flipV="1">
              <a:off x="2884096" y="5103898"/>
              <a:ext cx="893242" cy="99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57"/>
            <p:cNvCxnSpPr/>
            <p:nvPr/>
          </p:nvCxnSpPr>
          <p:spPr>
            <a:xfrm flipV="1">
              <a:off x="1546015" y="5113806"/>
              <a:ext cx="960999" cy="38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椭圆 62"/>
            <p:cNvSpPr/>
            <p:nvPr/>
          </p:nvSpPr>
          <p:spPr>
            <a:xfrm>
              <a:off x="1306542" y="5028226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3900884" y="5028224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490371" y="5179273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769819" y="5204083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6628947" y="601239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8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冲撞</a:t>
            </a:r>
            <a:endParaRPr lang="zh-CN" altLang="zh-CN" sz="2800" dirty="0">
              <a:solidFill>
                <a:srgbClr val="000000"/>
              </a:solidFill>
              <a:effectLst/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</a:rPr>
                      <m:t>例题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5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椭圆 68"/>
          <p:cNvSpPr/>
          <p:nvPr/>
        </p:nvSpPr>
        <p:spPr>
          <a:xfrm>
            <a:off x="2314350" y="4253372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6325828" y="3878832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6338742" y="4682161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48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5" grpId="0"/>
      <p:bldP spid="56" grpId="0"/>
      <p:bldP spid="6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2512" y="1313944"/>
            <a:ext cx="4397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32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定义</a:t>
            </a:r>
            <a:endParaRPr lang="zh-CN" altLang="zh-CN" sz="3200" dirty="0">
              <a:solidFill>
                <a:srgbClr val="000000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92512" y="2053773"/>
                <a:ext cx="11077711" cy="595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称为结构互补条件，如果</a:t>
                </a:r>
                <a14:m>
                  <m:oMath xmlns:m="http://schemas.openxmlformats.org/officeDocument/2006/math"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′</m:t>
                    </m:r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sSubSup>
                      <m:sSubSup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  <m: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∧</m:t>
                    </m:r>
                    <m:sSubSup>
                      <m:sSubSup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=</m:t>
                        </m:r>
                      </m:e>
                      <m:sup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endParaRPr lang="zh-CN" altLang="zh-CN" sz="28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12" y="2053773"/>
                <a:ext cx="11077711" cy="595612"/>
              </a:xfrm>
              <a:prstGeom prst="rect">
                <a:avLst/>
              </a:prstGeom>
              <a:blipFill rotWithShape="0">
                <a:blip r:embed="rId3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92512" y="2842507"/>
            <a:ext cx="4397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3200" dirty="0" smtClean="0">
                <a:solidFill>
                  <a:srgbClr val="0000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例</a:t>
            </a:r>
            <a:endParaRPr lang="zh-CN" altLang="zh-CN" sz="3200" dirty="0">
              <a:solidFill>
                <a:srgbClr val="000000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4444374" y="3427282"/>
            <a:ext cx="3373986" cy="1762532"/>
            <a:chOff x="5726425" y="4530488"/>
            <a:chExt cx="3373986" cy="1762532"/>
          </a:xfrm>
        </p:grpSpPr>
        <p:grpSp>
          <p:nvGrpSpPr>
            <p:cNvPr id="22" name="组 21"/>
            <p:cNvGrpSpPr/>
            <p:nvPr/>
          </p:nvGrpSpPr>
          <p:grpSpPr>
            <a:xfrm>
              <a:off x="5726425" y="4530488"/>
              <a:ext cx="3373986" cy="1762532"/>
              <a:chOff x="993903" y="2020631"/>
              <a:chExt cx="3373986" cy="1762532"/>
            </a:xfrm>
          </p:grpSpPr>
          <p:grpSp>
            <p:nvGrpSpPr>
              <p:cNvPr id="24" name="组 23"/>
              <p:cNvGrpSpPr/>
              <p:nvPr/>
            </p:nvGrpSpPr>
            <p:grpSpPr>
              <a:xfrm>
                <a:off x="993903" y="2020631"/>
                <a:ext cx="3373986" cy="1760918"/>
                <a:chOff x="2229689" y="-27836"/>
                <a:chExt cx="4223811" cy="2135119"/>
              </a:xfrm>
            </p:grpSpPr>
            <p:grpSp>
              <p:nvGrpSpPr>
                <p:cNvPr id="28" name="组 27"/>
                <p:cNvGrpSpPr/>
                <p:nvPr/>
              </p:nvGrpSpPr>
              <p:grpSpPr>
                <a:xfrm>
                  <a:off x="2231395" y="547298"/>
                  <a:ext cx="2163690" cy="1004929"/>
                  <a:chOff x="8440809" y="1227782"/>
                  <a:chExt cx="2163690" cy="1004929"/>
                </a:xfrm>
              </p:grpSpPr>
              <p:sp>
                <p:nvSpPr>
                  <p:cNvPr id="34" name="椭圆 33"/>
                  <p:cNvSpPr/>
                  <p:nvPr/>
                </p:nvSpPr>
                <p:spPr>
                  <a:xfrm>
                    <a:off x="8440809" y="1776964"/>
                    <a:ext cx="472060" cy="455747"/>
                  </a:xfrm>
                  <a:prstGeom prst="ellipse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FF6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矩形 34"/>
                  <p:cNvSpPr/>
                  <p:nvPr/>
                </p:nvSpPr>
                <p:spPr>
                  <a:xfrm>
                    <a:off x="10132440" y="1227782"/>
                    <a:ext cx="472059" cy="455747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6" name="直接箭头连接符 57"/>
                  <p:cNvCxnSpPr/>
                  <p:nvPr/>
                </p:nvCxnSpPr>
                <p:spPr>
                  <a:xfrm flipV="1">
                    <a:off x="8912868" y="1455656"/>
                    <a:ext cx="1219571" cy="54918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椭圆 28"/>
                <p:cNvSpPr/>
                <p:nvPr/>
              </p:nvSpPr>
              <p:spPr>
                <a:xfrm>
                  <a:off x="2229689" y="-27836"/>
                  <a:ext cx="472060" cy="455748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5720572" y="1096479"/>
                  <a:ext cx="472061" cy="455748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" name="直接箭头连接符 57"/>
                <p:cNvCxnSpPr/>
                <p:nvPr/>
              </p:nvCxnSpPr>
              <p:spPr>
                <a:xfrm flipV="1">
                  <a:off x="4378566" y="1485484"/>
                  <a:ext cx="1411139" cy="39588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文本框 31"/>
                <p:cNvSpPr txBox="1"/>
                <p:nvPr/>
              </p:nvSpPr>
              <p:spPr>
                <a:xfrm>
                  <a:off x="2257347" y="1441971"/>
                  <a:ext cx="708777" cy="634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en-US" altLang="zh-CN" sz="2800" baseline="-25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5744722" y="1472877"/>
                  <a:ext cx="708778" cy="634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en-US" altLang="zh-CN" sz="2800" baseline="-25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5" name="矩形 24"/>
              <p:cNvSpPr/>
              <p:nvPr/>
            </p:nvSpPr>
            <p:spPr>
              <a:xfrm>
                <a:off x="2333349" y="3407290"/>
                <a:ext cx="377082" cy="37587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箭头连接符 57"/>
              <p:cNvCxnSpPr/>
              <p:nvPr/>
            </p:nvCxnSpPr>
            <p:spPr>
              <a:xfrm>
                <a:off x="1372349" y="3135837"/>
                <a:ext cx="961000" cy="45939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57"/>
              <p:cNvCxnSpPr/>
              <p:nvPr/>
            </p:nvCxnSpPr>
            <p:spPr>
              <a:xfrm>
                <a:off x="2723627" y="2682906"/>
                <a:ext cx="1114023" cy="32003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接箭头连接符 57"/>
            <p:cNvCxnSpPr/>
            <p:nvPr/>
          </p:nvCxnSpPr>
          <p:spPr>
            <a:xfrm>
              <a:off x="6103508" y="4718425"/>
              <a:ext cx="996745" cy="2857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</a:rPr>
                      <m:t>结构互补条件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5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57144" y="2125274"/>
                <a:ext cx="11077711" cy="2391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对条件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作补操作：</a:t>
                </a:r>
              </a:p>
              <a:p>
                <a:pPr marL="342900" lvl="0" indent="-342900" fontAlgn="base">
                  <a:buFont typeface="Arial" charset="0"/>
                  <a:buChar char="•"/>
                </a:pPr>
                <a:endParaRPr lang="zh-CN" altLang="en-US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marL="342900" lvl="0" indent="-342900" fontAlgn="base">
                  <a:buFont typeface="Arial" charset="0"/>
                  <a:buChar char="•"/>
                </a:pPr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的结构互补条件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p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添加到网上</a:t>
                </a:r>
              </a:p>
              <a:p>
                <a:pPr marL="342900" lvl="0" indent="-342900" fontAlgn="base">
                  <a:buFont typeface="Arial" charset="0"/>
                  <a:buChar char="•"/>
                </a:pPr>
                <a:endParaRPr lang="zh-CN" altLang="en-US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marL="342900" lvl="0" indent="-342900" fontAlgn="base">
                  <a:buFont typeface="Arial" charset="0"/>
                  <a:buChar char="•"/>
                </a:pPr>
                <a:r>
                  <a:rPr lang="zh-CN" altLang="zh-CN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中有token，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p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中无token，否则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p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添一</a:t>
                </a:r>
                <a:r>
                  <a:rPr lang="zh-CN" altLang="zh-CN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token</a:t>
                </a:r>
                <a:endParaRPr lang="zh-CN" altLang="zh-CN" sz="28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4" y="2125274"/>
                <a:ext cx="11077711" cy="2391552"/>
              </a:xfrm>
              <a:prstGeom prst="rect">
                <a:avLst/>
              </a:prstGeom>
              <a:blipFill rotWithShape="0">
                <a:blip r:embed="rId2"/>
                <a:stretch>
                  <a:fillRect l="-1100" t="-2551" b="-6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</a:rPr>
                      <m:t>条件补操作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53814" y="1302334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318005" y="1302334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471876" y="1461552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45238" y="1992050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753814" y="2873336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318005" y="2873336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471876" y="3032554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63"/>
          <p:cNvCxnSpPr/>
          <p:nvPr/>
        </p:nvCxnSpPr>
        <p:spPr>
          <a:xfrm>
            <a:off x="1778805" y="1532734"/>
            <a:ext cx="975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63"/>
          <p:cNvCxnSpPr/>
          <p:nvPr/>
        </p:nvCxnSpPr>
        <p:spPr>
          <a:xfrm>
            <a:off x="3214614" y="1532734"/>
            <a:ext cx="998107" cy="526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63"/>
          <p:cNvCxnSpPr/>
          <p:nvPr/>
        </p:nvCxnSpPr>
        <p:spPr>
          <a:xfrm flipV="1">
            <a:off x="3214614" y="2385367"/>
            <a:ext cx="998107" cy="7183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63"/>
          <p:cNvCxnSpPr/>
          <p:nvPr/>
        </p:nvCxnSpPr>
        <p:spPr>
          <a:xfrm>
            <a:off x="1778805" y="3103736"/>
            <a:ext cx="975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408280" y="1373516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972471" y="1373516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126342" y="1532734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99704" y="2063232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408280" y="2944518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972471" y="2944518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63"/>
          <p:cNvCxnSpPr/>
          <p:nvPr/>
        </p:nvCxnSpPr>
        <p:spPr>
          <a:xfrm>
            <a:off x="7433271" y="1603916"/>
            <a:ext cx="975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63"/>
          <p:cNvCxnSpPr/>
          <p:nvPr/>
        </p:nvCxnSpPr>
        <p:spPr>
          <a:xfrm>
            <a:off x="8869080" y="1603916"/>
            <a:ext cx="998107" cy="526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63"/>
          <p:cNvCxnSpPr/>
          <p:nvPr/>
        </p:nvCxnSpPr>
        <p:spPr>
          <a:xfrm flipV="1">
            <a:off x="8869080" y="2456549"/>
            <a:ext cx="998107" cy="7183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63"/>
          <p:cNvCxnSpPr/>
          <p:nvPr/>
        </p:nvCxnSpPr>
        <p:spPr>
          <a:xfrm>
            <a:off x="7433271" y="3174918"/>
            <a:ext cx="975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972471" y="2130715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126342" y="2289933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63"/>
          <p:cNvCxnSpPr/>
          <p:nvPr/>
        </p:nvCxnSpPr>
        <p:spPr>
          <a:xfrm flipV="1">
            <a:off x="7365788" y="1763134"/>
            <a:ext cx="1042492" cy="435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63"/>
          <p:cNvCxnSpPr/>
          <p:nvPr/>
        </p:nvCxnSpPr>
        <p:spPr>
          <a:xfrm>
            <a:off x="7365788" y="2524032"/>
            <a:ext cx="1042492" cy="508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753814" y="4523985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318005" y="4523985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471876" y="4683203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45238" y="4523985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63"/>
          <p:cNvCxnSpPr/>
          <p:nvPr/>
        </p:nvCxnSpPr>
        <p:spPr>
          <a:xfrm>
            <a:off x="1778805" y="4754385"/>
            <a:ext cx="975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63"/>
          <p:cNvCxnSpPr/>
          <p:nvPr/>
        </p:nvCxnSpPr>
        <p:spPr>
          <a:xfrm>
            <a:off x="3214614" y="4754385"/>
            <a:ext cx="9306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4300223" y="4678053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408280" y="4511296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972471" y="4511296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126342" y="4670514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9799704" y="4511296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63"/>
          <p:cNvCxnSpPr/>
          <p:nvPr/>
        </p:nvCxnSpPr>
        <p:spPr>
          <a:xfrm>
            <a:off x="7433271" y="4741696"/>
            <a:ext cx="9750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63"/>
          <p:cNvCxnSpPr/>
          <p:nvPr/>
        </p:nvCxnSpPr>
        <p:spPr>
          <a:xfrm>
            <a:off x="8869080" y="4741696"/>
            <a:ext cx="9306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9954689" y="4665364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975104" y="5617274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63"/>
          <p:cNvCxnSpPr/>
          <p:nvPr/>
        </p:nvCxnSpPr>
        <p:spPr>
          <a:xfrm flipV="1">
            <a:off x="7435904" y="4956769"/>
            <a:ext cx="972376" cy="890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4224990" y="2543941"/>
            <a:ext cx="368779" cy="38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879456" y="2563941"/>
            <a:ext cx="368779" cy="38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604881" y="2191252"/>
            <a:ext cx="3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24989" y="4995653"/>
            <a:ext cx="368779" cy="38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845713" y="4987188"/>
            <a:ext cx="368779" cy="38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481722" y="5663009"/>
            <a:ext cx="3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右箭头 51"/>
          <p:cNvSpPr/>
          <p:nvPr/>
        </p:nvSpPr>
        <p:spPr>
          <a:xfrm>
            <a:off x="5199171" y="2134909"/>
            <a:ext cx="842211" cy="3100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5049001" y="1867315"/>
            <a:ext cx="992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补上</a:t>
            </a:r>
            <a:r>
              <a:rPr lang="en-US" altLang="zh-CN" sz="20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b’</a:t>
            </a:r>
            <a:endParaRPr lang="zh-CN" altLang="en-US" sz="20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54" name="右箭头 53"/>
          <p:cNvSpPr/>
          <p:nvPr/>
        </p:nvSpPr>
        <p:spPr>
          <a:xfrm>
            <a:off x="5265499" y="4646722"/>
            <a:ext cx="842211" cy="3100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5115329" y="4379128"/>
            <a:ext cx="992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补上</a:t>
            </a:r>
            <a:r>
              <a:rPr lang="en-US" altLang="zh-CN" sz="20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b’</a:t>
            </a:r>
            <a:endParaRPr lang="zh-CN" altLang="en-US" sz="20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376644" y="6308186"/>
                <a:ext cx="49448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</m:oMath>
                </a14:m>
                <a:r>
                  <a:rPr lang="zh-CN" altLang="zh-CN" sz="20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的补操作将二型冲突改为一型，消除冲撞</a:t>
                </a: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644" y="6308186"/>
                <a:ext cx="494481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23" t="-7692" r="-617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408281" y="0"/>
            <a:ext cx="3783720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</a:rPr>
                      <m:t>例题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6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椭圆 57"/>
          <p:cNvSpPr/>
          <p:nvPr/>
        </p:nvSpPr>
        <p:spPr>
          <a:xfrm>
            <a:off x="7108262" y="3077762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4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37" grpId="0" animBg="1"/>
      <p:bldP spid="38" grpId="0" animBg="1"/>
      <p:bldP spid="39" grpId="0" animBg="1"/>
      <p:bldP spid="40" grpId="0" animBg="1"/>
      <p:bldP spid="43" grpId="0" animBg="1"/>
      <p:bldP spid="44" grpId="0" animBg="1"/>
      <p:bldP spid="47" grpId="0"/>
      <p:bldP spid="48" grpId="0"/>
      <p:bldP spid="50" grpId="0"/>
      <p:bldP spid="51" grpId="0"/>
      <p:bldP spid="52" grpId="0" animBg="1"/>
      <p:bldP spid="53" grpId="0"/>
      <p:bldP spid="54" grpId="0" animBg="1"/>
      <p:bldP spid="55" grpId="0"/>
      <p:bldP spid="56" grpId="0"/>
      <p:bldP spid="5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92511" y="1313944"/>
                <a:ext cx="630524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根据</a:t>
                </a:r>
                <a:r>
                  <a:rPr lang="zh-CN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定义，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</m:oMath>
                </a14:m>
                <a:r>
                  <a:rPr lang="zh-CN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处有一冲撞：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11" y="1313944"/>
                <a:ext cx="6305245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2415" t="-12632" b="-3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92511" y="4133379"/>
                <a:ext cx="1107771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24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但不算冲撞，因为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</m:oMath>
                </a14:m>
                <a:r>
                  <a:rPr lang="zh-CN" altLang="zh-CN" sz="24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永远没有发生权，不会“引发冲撞”。</a:t>
                </a:r>
              </a:p>
              <a:p>
                <a:endParaRPr lang="zh-CN" altLang="en-US" sz="24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r>
                  <a:rPr lang="zh-CN" altLang="zh-CN" sz="2400" dirty="0" smtClean="0">
                    <a:solidFill>
                      <a:srgbClr val="FF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？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有必要修改定义吗？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11" y="4133379"/>
                <a:ext cx="11077711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826" t="-355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 4"/>
          <p:cNvGrpSpPr/>
          <p:nvPr/>
        </p:nvGrpSpPr>
        <p:grpSpPr>
          <a:xfrm>
            <a:off x="4322757" y="2789942"/>
            <a:ext cx="3117421" cy="1066457"/>
            <a:chOff x="1216603" y="4449113"/>
            <a:chExt cx="3117421" cy="1066457"/>
          </a:xfrm>
        </p:grpSpPr>
        <p:grpSp>
          <p:nvGrpSpPr>
            <p:cNvPr id="6" name="组 5"/>
            <p:cNvGrpSpPr/>
            <p:nvPr/>
          </p:nvGrpSpPr>
          <p:grpSpPr>
            <a:xfrm>
              <a:off x="1311149" y="4449113"/>
              <a:ext cx="2928331" cy="420660"/>
              <a:chOff x="1158749" y="4296713"/>
              <a:chExt cx="2928331" cy="420660"/>
            </a:xfrm>
          </p:grpSpPr>
          <p:cxnSp>
            <p:nvCxnSpPr>
              <p:cNvPr id="9" name="连接符: 曲线 135"/>
              <p:cNvCxnSpPr>
                <a:cxnSpLocks/>
              </p:cNvCxnSpPr>
              <p:nvPr/>
            </p:nvCxnSpPr>
            <p:spPr>
              <a:xfrm rot="16200000" flipV="1">
                <a:off x="2551126" y="3137664"/>
                <a:ext cx="10258" cy="2417930"/>
              </a:xfrm>
              <a:prstGeom prst="curvedConnector3">
                <a:avLst>
                  <a:gd name="adj1" fmla="val 2765110"/>
                </a:avLst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1158749" y="4341500"/>
                <a:ext cx="377082" cy="37587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709997" y="4296713"/>
                <a:ext cx="377083" cy="37587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连接符: 曲线 135"/>
              <p:cNvCxnSpPr>
                <a:cxnSpLocks/>
              </p:cNvCxnSpPr>
              <p:nvPr/>
            </p:nvCxnSpPr>
            <p:spPr>
              <a:xfrm rot="5400000">
                <a:off x="2506339" y="3458492"/>
                <a:ext cx="99832" cy="2417930"/>
              </a:xfrm>
              <a:prstGeom prst="curvedConnector3">
                <a:avLst>
                  <a:gd name="adj1" fmla="val 328985"/>
                </a:avLst>
              </a:prstGeom>
              <a:ln w="28575">
                <a:solidFill>
                  <a:schemeClr val="tx1"/>
                </a:solidFill>
                <a:headEnd type="triangle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/>
            <p:cNvSpPr txBox="1"/>
            <p:nvPr/>
          </p:nvSpPr>
          <p:spPr>
            <a:xfrm>
              <a:off x="1216603" y="4992350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67851" y="4982201"/>
              <a:ext cx="566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7075468" y="2882909"/>
            <a:ext cx="150829" cy="15082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8554065" y="0"/>
            <a:ext cx="3637935" cy="98107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标题 1"/>
              <p:cNvSpPr txBox="1">
                <a:spLocks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</a:rPr>
                      <m:t>例题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7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695430" cy="981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76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01549" y="0"/>
            <a:ext cx="3490452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68077"/>
                <a:ext cx="10515600" cy="27758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sz="4000" dirty="0" smtClean="0"/>
                  <a:t>自然界</a:t>
                </a:r>
                <a:r>
                  <a:rPr kumimoji="1" lang="zh-CN" altLang="en-US" sz="4000" dirty="0"/>
                  <a:t>变化无始无终，没有初态，只有当前状态，事件反向发生即可算出过去的状态。所有可能的过去现在未来状态构成“完全可达情态集”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4000" b="0" i="0">
                        <a:latin typeface="Cambria Math" charset="0"/>
                      </a:rPr>
                      <m:t>C</m:t>
                    </m:r>
                  </m:oMath>
                </a14:m>
                <a:endParaRPr kumimoji="1" lang="en-US" altLang="zh-CN" sz="4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68077"/>
                <a:ext cx="10515600" cy="2775872"/>
              </a:xfrm>
              <a:blipFill rotWithShape="0">
                <a:blip r:embed="rId2"/>
                <a:stretch>
                  <a:fillRect l="-2087" t="-5714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 txBox="1">
                <a:spLocks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</a:rPr>
                      <m:t>思考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：四季系统有初始状态吗？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23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764" y="0"/>
            <a:ext cx="12074236" cy="981076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40" name="圆角矩形 39"/>
          <p:cNvSpPr/>
          <p:nvPr/>
        </p:nvSpPr>
        <p:spPr>
          <a:xfrm>
            <a:off x="3918488" y="2123268"/>
            <a:ext cx="4355024" cy="649301"/>
          </a:xfrm>
          <a:prstGeom prst="roundRect">
            <a:avLst/>
          </a:prstGeom>
          <a:solidFill>
            <a:srgbClr val="973A95"/>
          </a:solidFill>
          <a:ln>
            <a:solidFill>
              <a:schemeClr val="bg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有向网（</a:t>
            </a:r>
            <a:r>
              <a:rPr kumimoji="1" lang="en-US" altLang="zh-CN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directed</a:t>
            </a:r>
            <a:r>
              <a:rPr kumimoji="1" lang="zh-CN" altLang="en-US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</a:t>
            </a:r>
            <a:r>
              <a:rPr kumimoji="1" lang="en-US" altLang="zh-CN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net</a:t>
            </a:r>
            <a:r>
              <a:rPr kumimoji="1" lang="zh-CN" altLang="en-US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）</a:t>
            </a:r>
            <a:endParaRPr kumimoji="1" lang="zh-CN" altLang="en-US" sz="24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918488" y="3049381"/>
            <a:ext cx="4355024" cy="649301"/>
          </a:xfrm>
          <a:prstGeom prst="roundRect">
            <a:avLst/>
          </a:prstGeom>
          <a:solidFill>
            <a:srgbClr val="993899">
              <a:alpha val="37255"/>
            </a:srgbClr>
          </a:solidFill>
          <a:ln>
            <a:solidFill>
              <a:schemeClr val="bg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kumimoji="1" lang="zh-CN" altLang="en-US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kumimoji="1" lang="zh-CN" altLang="en-US" sz="24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918488" y="3975494"/>
            <a:ext cx="4355024" cy="649301"/>
          </a:xfrm>
          <a:prstGeom prst="roundRect">
            <a:avLst/>
          </a:prstGeom>
          <a:solidFill>
            <a:srgbClr val="993899">
              <a:alpha val="37255"/>
            </a:srgbClr>
          </a:solidFill>
          <a:ln>
            <a:solidFill>
              <a:schemeClr val="bg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Petri</a:t>
            </a:r>
            <a:r>
              <a:rPr kumimoji="1" lang="zh-CN" altLang="en-US" sz="24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</a:t>
            </a:r>
            <a:endParaRPr kumimoji="1" lang="zh-CN" altLang="en-US" sz="24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918488" y="4901607"/>
            <a:ext cx="4355024" cy="649301"/>
          </a:xfrm>
          <a:prstGeom prst="roundRect">
            <a:avLst/>
          </a:prstGeom>
          <a:solidFill>
            <a:srgbClr val="993899">
              <a:alpha val="37255"/>
            </a:srgbClr>
          </a:solidFill>
          <a:ln>
            <a:solidFill>
              <a:schemeClr val="bg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工作流基础概念</a:t>
            </a:r>
          </a:p>
        </p:txBody>
      </p:sp>
    </p:spTree>
    <p:extLst>
      <p:ext uri="{BB962C8B-B14F-4D97-AF65-F5344CB8AC3E}">
        <p14:creationId xmlns:p14="http://schemas.microsoft.com/office/powerpoint/2010/main" val="89705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75639" y="0"/>
            <a:ext cx="4316361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  <m: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=(</m:t>
                    </m:r>
                    <m:r>
                      <m:rPr>
                        <m:sty m:val="p"/>
                      </m:rP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  <m: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  <m: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;</m:t>
                    </m:r>
                    <m:r>
                      <m:rPr>
                        <m:sty m:val="p"/>
                      </m:rP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F</m:t>
                    </m:r>
                    <m: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</m:t>
                    </m:r>
                  </m:oMath>
                </a14:m>
                <a:r>
                  <a:rPr kumimoji="1" lang="zh-CN" altLang="en-US" sz="3600" dirty="0"/>
                  <a:t>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C</m:t>
                    </m:r>
                    <m: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/</m:t>
                    </m:r>
                    <m:r>
                      <m:rPr>
                        <m:sty m:val="p"/>
                      </m:rPr>
                      <a:rPr kumimoji="1" lang="en-US" altLang="zh-CN" sz="36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</m:oMath>
                </a14:m>
                <a:r>
                  <a:rPr kumimoji="1" lang="zh-CN" altLang="en-US" sz="3600" dirty="0"/>
                  <a:t>系统，即条件</a:t>
                </a:r>
                <a:r>
                  <a:rPr kumimoji="1" lang="en-US" altLang="zh-CN" sz="3600" dirty="0"/>
                  <a:t>/</a:t>
                </a:r>
                <a:r>
                  <a:rPr kumimoji="1" lang="zh-CN" altLang="en-US" sz="3600" dirty="0"/>
                  <a:t>事件系统</a:t>
                </a:r>
                <a:r>
                  <a:rPr kumimoji="1" lang="zh-CN" altLang="en-US" sz="3600" dirty="0" smtClean="0"/>
                  <a:t>。</a:t>
                </a:r>
                <a:endParaRPr kumimoji="1" lang="zh-CN" altLang="en-US" sz="3600" dirty="0"/>
              </a:p>
              <a:p>
                <a:pPr marL="0" indent="0">
                  <a:buNone/>
                </a:pPr>
                <a:r>
                  <a:rPr kumimoji="1" lang="zh-CN" altLang="en-US" sz="3600" dirty="0" smtClean="0"/>
                  <a:t>其中：</a:t>
                </a:r>
              </a:p>
              <a:p>
                <a:pPr marL="0" indent="0">
                  <a:buNone/>
                </a:pPr>
                <a:r>
                  <a:rPr kumimoji="1" lang="zh-CN" altLang="en-US" sz="3600" b="0" dirty="0">
                    <a:ea typeface="Lantinghei SC Extralight" charset="-122"/>
                    <a:cs typeface="Lantinghei SC Extralight" charset="-122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  <m:r>
                      <a:rPr kumimoji="1"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</m:oMath>
                </a14:m>
                <a:r>
                  <a:rPr kumimoji="1" lang="zh-CN" altLang="en-US" sz="3600" dirty="0"/>
                  <a:t>分别为条件集和事件集</a:t>
                </a:r>
                <a:endParaRPr kumimoji="1" lang="zh-CN" altLang="en-US" sz="3600" dirty="0" smtClean="0"/>
              </a:p>
              <a:p>
                <a:pPr marL="0" indent="0">
                  <a:buNone/>
                </a:pPr>
                <a:r>
                  <a:rPr kumimoji="1" lang="zh-CN" altLang="en-US" sz="3600" b="0" dirty="0">
                    <a:ea typeface="Lantinghei SC Extralight" charset="-122"/>
                    <a:cs typeface="Lantinghei SC Extralight" charset="-122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F</m:t>
                    </m:r>
                  </m:oMath>
                </a14:m>
                <a:r>
                  <a:rPr kumimoji="1" lang="zh-CN" altLang="en-US" sz="3600" dirty="0"/>
                  <a:t>为流关系</a:t>
                </a:r>
                <a:endParaRPr kumimoji="1" lang="zh-CN" altLang="en-US" sz="3600" dirty="0" smtClean="0"/>
              </a:p>
              <a:p>
                <a:pPr marL="0" indent="0">
                  <a:buNone/>
                </a:pPr>
                <a:r>
                  <a:rPr kumimoji="1" lang="zh-CN" altLang="en-US" sz="3600" b="0" dirty="0">
                    <a:ea typeface="Lantinghei SC Extralight" charset="-122"/>
                    <a:cs typeface="Lantinghei SC Extralight" charset="-122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B</m:t>
                    </m:r>
                    <m:r>
                      <a:rPr kumimoji="1"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E</m:t>
                    </m:r>
                    <m:r>
                      <a:rPr kumimoji="1" lang="en-US" altLang="zh-CN" sz="36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;</m:t>
                    </m:r>
                    <m:r>
                      <m:rPr>
                        <m:sty m:val="p"/>
                      </m:rPr>
                      <a:rPr kumimoji="1"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F</m:t>
                    </m:r>
                    <m:r>
                      <a:rPr kumimoji="1"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</m:t>
                    </m:r>
                  </m:oMath>
                </a14:m>
                <a:r>
                  <a:rPr kumimoji="1" lang="zh-CN" altLang="en-US" sz="3600" dirty="0"/>
                  <a:t>为有向</a:t>
                </a:r>
                <a:r>
                  <a:rPr kumimoji="1" lang="zh-CN" altLang="en-US" sz="3600" dirty="0" smtClean="0"/>
                  <a:t>网</a:t>
                </a:r>
              </a:p>
              <a:p>
                <a:pPr marL="0" indent="0">
                  <a:buNone/>
                </a:pPr>
                <a:r>
                  <a:rPr kumimoji="1" lang="zh-CN" altLang="en-US" sz="3600" dirty="0"/>
                  <a:t>	</a:t>
                </a:r>
                <a:r>
                  <a:rPr kumimoji="1"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3600" i="1" dirty="0">
                        <a:latin typeface="Cambria Math" charset="0"/>
                      </a:rPr>
                      <m:t>𝐶</m:t>
                    </m:r>
                  </m:oMath>
                </a14:m>
                <a:r>
                  <a:rPr kumimoji="1" lang="zh-CN" altLang="en-US" sz="3600" dirty="0" smtClean="0"/>
                  <a:t>为完全可达集</a:t>
                </a:r>
              </a:p>
              <a:p>
                <a:pPr marL="0" indent="0">
                  <a:buNone/>
                </a:pPr>
                <a:endParaRPr kumimoji="1" lang="zh-CN" altLang="en-US" sz="36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sz="3600" i="1" dirty="0">
                        <a:latin typeface="Cambria Math" charset="0"/>
                      </a:rPr>
                      <m:t>𝐶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/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𝐸</m:t>
                    </m:r>
                  </m:oMath>
                </a14:m>
                <a:r>
                  <a:rPr kumimoji="1" lang="zh-CN" altLang="en-US" sz="3600" dirty="0"/>
                  <a:t>系统是通用网论的基础模型，因为通用网论的并发同步都是自然规律</a:t>
                </a:r>
              </a:p>
              <a:p>
                <a:pPr marL="0" indent="0">
                  <a:buNone/>
                </a:pPr>
                <a:endParaRPr kumimoji="1" lang="en-US" altLang="zh-CN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1565" t="-2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 txBox="1">
                <a:spLocks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</a:rPr>
                      <m:t>条件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/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事件系统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0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01549" y="0"/>
            <a:ext cx="3490452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kumimoji="1" lang="zh-CN" altLang="en-US" sz="3600" dirty="0" smtClean="0"/>
                  <a:t>库</a:t>
                </a:r>
                <a:r>
                  <a:rPr kumimoji="1" lang="zh-CN" altLang="en-US" sz="3600" dirty="0"/>
                  <a:t>所</a:t>
                </a:r>
                <a:r>
                  <a:rPr kumimoji="1" lang="en-US" altLang="zh-CN" sz="3600" dirty="0"/>
                  <a:t>/</a:t>
                </a:r>
                <a:r>
                  <a:rPr kumimoji="1" lang="zh-CN" altLang="en-US" sz="3600" dirty="0"/>
                  <a:t>变迁系统（</a:t>
                </a:r>
                <a14:m>
                  <m:oMath xmlns:m="http://schemas.openxmlformats.org/officeDocument/2006/math">
                    <m:r>
                      <a:rPr kumimoji="1" lang="en-US" altLang="zh-CN" sz="3600" i="1" dirty="0">
                        <a:latin typeface="Cambria Math" charset="0"/>
                      </a:rPr>
                      <m:t>𝑃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/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𝑇</m:t>
                    </m:r>
                  </m:oMath>
                </a14:m>
                <a:r>
                  <a:rPr kumimoji="1" lang="zh-CN" altLang="en-US" sz="3600" dirty="0"/>
                  <a:t>系统，二型棋局）</a:t>
                </a:r>
                <a:endParaRPr kumimoji="1" lang="en-US" altLang="zh-CN" sz="3600" dirty="0"/>
              </a:p>
              <a:p>
                <a:pPr marL="0" indent="0">
                  <a:buNone/>
                </a:pPr>
                <a:r>
                  <a:rPr kumimoji="1" lang="zh-CN" altLang="en-US" sz="3600" dirty="0" smtClean="0"/>
                  <a:t>定义</a:t>
                </a:r>
                <a:r>
                  <a:rPr kumimoji="1" lang="en-US" altLang="zh-CN" sz="3600" dirty="0" smtClean="0"/>
                  <a:t>1</a:t>
                </a:r>
                <a:r>
                  <a:rPr kumimoji="1" lang="zh-CN" altLang="en-US" sz="3600" dirty="0" smtClean="0"/>
                  <a:t>：</a:t>
                </a:r>
                <a:r>
                  <a:rPr kumimoji="1" lang="zh-CN" altLang="en-US" sz="3600" b="1" dirty="0" smtClean="0"/>
                  <a:t>（</a:t>
                </a:r>
                <a14:m>
                  <m:oMath xmlns:m="http://schemas.openxmlformats.org/officeDocument/2006/math">
                    <m:r>
                      <a:rPr kumimoji="1" lang="en-US" altLang="zh-CN" sz="3600" b="1" i="1" dirty="0">
                        <a:latin typeface="Cambria Math" charset="0"/>
                      </a:rPr>
                      <m:t>𝑷</m:t>
                    </m:r>
                    <m:r>
                      <a:rPr kumimoji="1" lang="en-US" altLang="zh-CN" sz="3600" b="1" i="1" dirty="0">
                        <a:latin typeface="Cambria Math" charset="0"/>
                      </a:rPr>
                      <m:t>/</m:t>
                    </m:r>
                    <m:r>
                      <a:rPr kumimoji="1" lang="en-US" altLang="zh-CN" sz="3600" b="1" i="1" dirty="0">
                        <a:latin typeface="Cambria Math" charset="0"/>
                      </a:rPr>
                      <m:t>𝑻</m:t>
                    </m:r>
                  </m:oMath>
                </a14:m>
                <a:r>
                  <a:rPr kumimoji="1" lang="zh-CN" altLang="en-US" sz="3600" b="1" dirty="0"/>
                  <a:t>系统）</a:t>
                </a:r>
                <a:r>
                  <a:rPr kumimoji="1" lang="el-GR" altLang="zh-CN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=(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;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zh-CN" altLang="en-US" sz="36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zh-CN" altLang="en-US" sz="3600" dirty="0"/>
                  <a:t>为</a:t>
                </a:r>
                <a14:m>
                  <m:oMath xmlns:m="http://schemas.openxmlformats.org/officeDocument/2006/math">
                    <m:r>
                      <a:rPr kumimoji="1" lang="en-US" altLang="zh-CN" sz="3600" i="1" dirty="0">
                        <a:latin typeface="Cambria Math" charset="0"/>
                      </a:rPr>
                      <m:t>𝑃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/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𝑇</m:t>
                    </m:r>
                  </m:oMath>
                </a14:m>
                <a:r>
                  <a:rPr kumimoji="1" lang="zh-CN" altLang="en-US" sz="3600" dirty="0"/>
                  <a:t>系统，如果</a:t>
                </a:r>
                <a14:m>
                  <m:oMath xmlns:m="http://schemas.openxmlformats.org/officeDocument/2006/math">
                    <m:r>
                      <a:rPr kumimoji="1" lang="en-US" altLang="zh-CN" sz="3600" i="1" dirty="0">
                        <a:latin typeface="Cambria Math" charset="0"/>
                      </a:rPr>
                      <m:t>(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𝑆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,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𝑇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;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𝐹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3600" dirty="0"/>
                  <a:t>为有向网</a:t>
                </a:r>
                <a:endParaRPr kumimoji="1" lang="en-US" altLang="zh-CN" sz="36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</a:rPr>
                      <m:t>𝐾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: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𝑆</m:t>
                    </m:r>
                    <m:r>
                      <a:rPr kumimoji="1" lang="is-I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1,2,3,…</m:t>
                        </m:r>
                      </m:e>
                    </m:d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∪{∞}</m:t>
                    </m:r>
                  </m:oMath>
                </a14:m>
                <a:endParaRPr kumimoji="1" lang="en-US" altLang="zh-CN" sz="32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</a:rPr>
                      <m:t>𝑊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: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𝐹</m:t>
                    </m:r>
                    <m:r>
                      <a:rPr kumimoji="1" lang="is-I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1,2,3,…</m:t>
                        </m:r>
                      </m:e>
                    </m:d>
                  </m:oMath>
                </a14:m>
                <a:endParaRPr kumimoji="1" lang="en-US" altLang="zh-CN" sz="3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sz="3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2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3200" i="1" dirty="0">
                        <a:latin typeface="Cambria Math" charset="0"/>
                      </a:rPr>
                      <m:t> :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𝑆</m:t>
                    </m:r>
                    <m:r>
                      <a:rPr kumimoji="1" lang="is-I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0,1,2,…</m:t>
                        </m:r>
                      </m:e>
                    </m:d>
                  </m:oMath>
                </a14:m>
                <a:endParaRPr kumimoji="1" lang="en-US" altLang="zh-CN" sz="32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∀ </m:t>
                    </m:r>
                    <m:r>
                      <a:rPr kumimoji="1" lang="en-US" altLang="zh-CN" sz="3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𝑆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kumimoji="1" lang="zh-CN" altLang="en-US" sz="3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2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zh-CN" sz="3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𝐾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(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𝑠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97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 txBox="1">
                <a:spLocks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库所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变迁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</a:rPr>
                      <m:t>系统</m:t>
                    </m:r>
                  </m:oMath>
                </a14:m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：二型棋局</a:t>
                </a:r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  <a:blipFill rotWithShape="0">
                <a:blip r:embed="rId4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19535" y="0"/>
            <a:ext cx="3372465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sz="3600" i="1" dirty="0" smtClean="0">
                        <a:latin typeface="Cambria Math" charset="0"/>
                      </a:rPr>
                      <m:t>𝐾</m:t>
                    </m:r>
                    <m:r>
                      <a:rPr kumimoji="1" lang="en-US" altLang="zh-CN" sz="36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sz="3600" dirty="0"/>
                  <a:t>:</a:t>
                </a:r>
                <a14:m>
                  <m:oMath xmlns:m="http://schemas.openxmlformats.org/officeDocument/2006/math">
                    <m:r>
                      <a:rPr kumimoji="1" lang="en-US" altLang="zh-CN" sz="3600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CN" altLang="en-US" sz="3600" dirty="0"/>
                  <a:t>元素的容量函数</a:t>
                </a:r>
                <a:endParaRPr kumimoji="1" lang="en-US" altLang="zh-CN" sz="36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sz="3600" i="1" dirty="0">
                        <a:latin typeface="Cambria Math" charset="0"/>
                      </a:rPr>
                      <m:t>𝑊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sz="3600" dirty="0"/>
                  <a:t>:</a:t>
                </a:r>
                <a14:m>
                  <m:oMath xmlns:m="http://schemas.openxmlformats.org/officeDocument/2006/math">
                    <m:r>
                      <a:rPr kumimoji="1" lang="en-US" altLang="zh-CN" sz="3600" i="1" dirty="0">
                        <a:latin typeface="Cambria Math" charset="0"/>
                      </a:rPr>
                      <m:t>𝐹</m:t>
                    </m:r>
                  </m:oMath>
                </a14:m>
                <a:r>
                  <a:rPr kumimoji="1" lang="zh-CN" altLang="en-US" sz="3600" dirty="0"/>
                  <a:t>上的权函数</a:t>
                </a:r>
                <a:endParaRPr kumimoji="1" lang="en-US" altLang="zh-CN" sz="36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sz="36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sz="3600" dirty="0"/>
                  <a:t>:</a:t>
                </a:r>
                <a:r>
                  <a:rPr kumimoji="1" lang="zh-CN" altLang="en-US" sz="3600" dirty="0"/>
                  <a:t>初始标识</a:t>
                </a:r>
                <a:endParaRPr kumimoji="1" lang="en-US" altLang="zh-CN" sz="3600" dirty="0"/>
              </a:p>
              <a:p>
                <a:pPr marL="0" indent="0">
                  <a:buNone/>
                </a:pPr>
                <a:endParaRPr kumimoji="1" lang="zh-CN" altLang="en-US" sz="3600" dirty="0" smtClean="0"/>
              </a:p>
              <a:p>
                <a:pPr marL="0" indent="0">
                  <a:buNone/>
                </a:pPr>
                <a:r>
                  <a:rPr kumimoji="1" lang="zh-CN" altLang="en-US" sz="3600" dirty="0" smtClean="0"/>
                  <a:t>思考：</a:t>
                </a:r>
                <a:endParaRPr kumimoji="1" lang="zh-CN" altLang="en-US" sz="3600" dirty="0"/>
              </a:p>
              <a:p>
                <a:pPr marL="0" indent="0">
                  <a:buNone/>
                </a:pPr>
                <a:r>
                  <a:rPr kumimoji="1" lang="zh-CN" altLang="en-US" sz="3600" dirty="0" smtClean="0"/>
                  <a:t>	如何</a:t>
                </a:r>
                <a:r>
                  <a:rPr kumimoji="1" lang="zh-CN" altLang="en-US" sz="3600" dirty="0"/>
                  <a:t>理解</a:t>
                </a:r>
                <a:r>
                  <a:rPr kumimoji="1" lang="zh-CN" altLang="en-US" sz="3600" dirty="0" smtClean="0"/>
                  <a:t>：</a:t>
                </a:r>
                <a:r>
                  <a:rPr kumimoji="1"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3600" i="1" dirty="0">
                        <a:latin typeface="Cambria Math" charset="0"/>
                      </a:rPr>
                      <m:t>𝐾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(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𝑠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)=∞</m:t>
                    </m:r>
                  </m:oMath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97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 txBox="1">
                <a:spLocks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库所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变迁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</a:rPr>
                      <m:t>系统</m:t>
                    </m:r>
                  </m:oMath>
                </a14:m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P/T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系统</a:t>
                </a:r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  <a:blipFill rotWithShape="0">
                <a:blip r:embed="rId3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2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28155" y="0"/>
            <a:ext cx="4463845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2102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kumimoji="1" lang="zh-CN" altLang="en-US" sz="3600" dirty="0"/>
                  <a:t>定义</a:t>
                </a:r>
                <a:r>
                  <a:rPr kumimoji="1" lang="en-US" altLang="zh-CN" sz="3600" dirty="0"/>
                  <a:t>2</a:t>
                </a:r>
                <a:r>
                  <a:rPr kumimoji="1" lang="zh-CN" altLang="en-US" sz="3600" b="1" dirty="0"/>
                  <a:t>（标识</a:t>
                </a:r>
                <a:r>
                  <a:rPr kumimoji="1" lang="zh-CN" altLang="en-US" sz="3600" b="1" dirty="0" smtClean="0"/>
                  <a:t>）：</a:t>
                </a:r>
              </a:p>
              <a:p>
                <a:pPr marL="0" lvl="1" indent="0" algn="ctr">
                  <a:spcBef>
                    <a:spcPts val="1000"/>
                  </a:spcBef>
                  <a:buNone/>
                </a:pPr>
                <a:r>
                  <a:rPr kumimoji="1" lang="zh-CN" altLang="en-US" sz="3600" b="1" dirty="0"/>
                  <a:t>	</a:t>
                </a:r>
                <a:r>
                  <a:rPr kumimoji="1" lang="en-US" altLang="zh-CN" sz="36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 dirty="0">
                        <a:latin typeface="Cambria Math" charset="0"/>
                      </a:rPr>
                      <m:t>M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 </m:t>
                    </m:r>
                    <m:r>
                      <a:rPr kumimoji="1" lang="en-US" altLang="zh-CN" sz="3600" dirty="0">
                        <a:latin typeface="Cambria Math" charset="0"/>
                      </a:rPr>
                      <m:t>: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𝑆</m:t>
                    </m:r>
                    <m:r>
                      <a:rPr kumimoji="1" lang="is-I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0,1,2,…</m:t>
                        </m:r>
                      </m:e>
                    </m:d>
                  </m:oMath>
                </a14:m>
                <a:endParaRPr kumimoji="1" lang="zh-CN" altLang="en-US" sz="3600" dirty="0" smtClean="0"/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kumimoji="1" lang="zh-CN" altLang="en-US" sz="3600" dirty="0"/>
                  <a:t>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kumimoji="1" lang="zh-CN" altLang="en-US" sz="3600" dirty="0"/>
                  <a:t>上的标识，如果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𝑆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: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𝑀</m:t>
                    </m:r>
                    <m:d>
                      <m:dPr>
                        <m:ctrlPr>
                          <a:rPr kumimoji="1" lang="en-US" altLang="zh-CN" sz="36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 dirty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𝐾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(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𝑠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2102"/>
                <a:ext cx="10515600" cy="4351338"/>
              </a:xfrm>
              <a:blipFill rotWithShape="0">
                <a:blip r:embed="rId2"/>
                <a:stretch>
                  <a:fillRect l="-1797" t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 txBox="1">
                <a:spLocks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库所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变迁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</a:rPr>
                      <m:t>系统</m:t>
                    </m:r>
                  </m:oMath>
                </a14:m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/>
                  <a:t>P/T</a:t>
                </a:r>
                <a:r>
                  <a:rPr kumimoji="1" lang="zh-CN" altLang="en-US" dirty="0" smtClean="0"/>
                  <a:t>系统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  <a:blipFill rotWithShape="0">
                <a:blip r:embed="rId2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3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60543" y="0"/>
            <a:ext cx="3431458" cy="98107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kumimoji="1" lang="zh-CN" altLang="en-US" sz="3200" dirty="0" smtClean="0"/>
                  <a:t>定义</a:t>
                </a:r>
                <a:r>
                  <a:rPr kumimoji="1" lang="en-US" altLang="zh-CN" sz="3200" dirty="0" smtClean="0"/>
                  <a:t>3</a:t>
                </a:r>
                <a:r>
                  <a:rPr kumimoji="1" lang="zh-CN" altLang="en-US" sz="3200" dirty="0" smtClean="0"/>
                  <a:t> </a:t>
                </a:r>
                <a:r>
                  <a:rPr kumimoji="1" lang="zh-CN" altLang="en-US" sz="3200" b="1" dirty="0"/>
                  <a:t>（变迁规则</a:t>
                </a:r>
                <a:r>
                  <a:rPr kumimoji="1" lang="zh-CN" altLang="en-US" sz="3200" b="1" dirty="0" smtClean="0"/>
                  <a:t>）：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kumimoji="1" lang="zh-CN" altLang="en-US" sz="2800" b="1" dirty="0" smtClean="0"/>
                  <a:t>发生权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kumimoji="1" lang="zh-CN" altLang="en-US" sz="3200" b="1" dirty="0" smtClean="0"/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</m:oMath>
                </a14:m>
                <a:r>
                  <a:rPr kumimoji="1" lang="zh-CN" altLang="en-US" sz="3200" dirty="0"/>
                  <a:t>，</a:t>
                </a:r>
                <a:r>
                  <a:rPr kumimoji="1" lang="en-US" altLang="zh-CN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dirty="0">
                        <a:latin typeface="Cambria Math" charset="0"/>
                      </a:rPr>
                      <m:t>M</m:t>
                    </m:r>
                  </m:oMath>
                </a14:m>
                <a:r>
                  <a:rPr kumimoji="1" lang="zh-CN" altLang="en-US" sz="3200" dirty="0"/>
                  <a:t>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kumimoji="1" lang="zh-CN" altLang="en-US" sz="3200" dirty="0"/>
                  <a:t>的标识，</a:t>
                </a:r>
                <a:r>
                  <a:rPr kumimoji="1" lang="en-US" altLang="zh-CN" sz="32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</m:oMath>
                </a14:m>
                <a:r>
                  <a:rPr kumimoji="1" lang="zh-CN" altLang="en-US" sz="3200" dirty="0"/>
                  <a:t>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dirty="0">
                        <a:latin typeface="Cambria Math" charset="0"/>
                      </a:rPr>
                      <m:t>M</m:t>
                    </m:r>
                  </m:oMath>
                </a14:m>
                <a:r>
                  <a:rPr kumimoji="1" lang="zh-CN" altLang="en-US" sz="3200" dirty="0"/>
                  <a:t>有发生权，记作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dirty="0">
                        <a:latin typeface="Cambria Math" charset="0"/>
                      </a:rPr>
                      <m:t>M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[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𝑡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kumimoji="1" lang="zh-CN" altLang="en-US" sz="3200" dirty="0"/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</m:e>
                      <m:sub>
                        <m:r>
                          <a:rPr kumimoji="1" lang="en-US" altLang="zh-CN" sz="3200" i="1" dirty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/>
                      <m:sup>
                        <m:r>
                          <a:rPr kumimoji="1" lang="en-US" altLang="zh-CN" sz="3200" b="0" i="1" dirty="0" smtClean="0">
                            <a:latin typeface="Cambria Math" charset="0"/>
                          </a:rPr>
                          <m:t>·</m:t>
                        </m:r>
                      </m:sup>
                    </m:sSup>
                    <m:r>
                      <a:rPr kumimoji="1" lang="en-US" altLang="zh-CN" sz="3200" b="0" i="1" dirty="0" smtClean="0">
                        <a:latin typeface="Cambria Math" charset="0"/>
                      </a:rPr>
                      <m:t>𝑡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: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𝑀</m:t>
                    </m:r>
                    <m:d>
                      <m:dPr>
                        <m:ctrlPr>
                          <a:rPr kumimoji="1" lang="en-US" altLang="zh-CN" sz="3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zh-CN" altLang="en-US" sz="3200" dirty="0"/>
                  <a:t>，</a:t>
                </a:r>
                <a:r>
                  <a:rPr kumimoji="1" lang="en-US" altLang="zh-CN" sz="32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∀ </m:t>
                    </m:r>
                    <m:r>
                      <a:rPr kumimoji="1" lang="en-US" altLang="zh-CN" sz="3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kumimoji="1" lang="en-US" altLang="zh-CN" sz="3200" b="0" i="1" dirty="0" smtClean="0">
                            <a:latin typeface="Cambria Math" charset="0"/>
                          </a:rPr>
                          <m:t>·</m:t>
                        </m:r>
                      </m:sup>
                    </m:sSup>
                    <m:r>
                      <a:rPr kumimoji="1" lang="en-US" altLang="zh-CN" sz="3200" i="1" dirty="0">
                        <a:latin typeface="Cambria Math" charset="0"/>
                      </a:rPr>
                      <m:t>: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𝑀</m:t>
                    </m:r>
                    <m:d>
                      <m:dPr>
                        <m:ctrlPr>
                          <a:rPr kumimoji="1" lang="en-US" altLang="zh-CN" sz="3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kumimoji="1" lang="en-US" altLang="zh-CN" sz="3200" i="1" dirty="0">
                        <a:latin typeface="Cambria Math" charset="0"/>
                      </a:rPr>
                      <m:t>+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𝐾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(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𝑠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3200" dirty="0"/>
              </a:p>
              <a:p>
                <a:pPr marL="0" indent="0">
                  <a:buNone/>
                </a:pPr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507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 txBox="1">
                <a:spLocks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库所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变迁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</a:rPr>
                      <m:t>系统</m:t>
                    </m:r>
                  </m:oMath>
                </a14:m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/>
                  <a:t>P/T</a:t>
                </a:r>
                <a:r>
                  <a:rPr kumimoji="1" lang="zh-CN" altLang="en-US" dirty="0" smtClean="0"/>
                  <a:t>系统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  <a:blipFill rotWithShape="0">
                <a:blip r:embed="rId3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0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60543" y="0"/>
            <a:ext cx="3431458" cy="98107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59678"/>
              </a:xfrm>
            </p:spPr>
            <p:txBody>
              <a:bodyPr>
                <a:noAutofit/>
              </a:bodyPr>
              <a:lstStyle/>
              <a:p>
                <a:pPr marL="0" lvl="1" indent="0">
                  <a:spcBef>
                    <a:spcPts val="1000"/>
                  </a:spcBef>
                  <a:buNone/>
                </a:pPr>
                <a:r>
                  <a:rPr kumimoji="1" lang="zh-CN" altLang="en-US" sz="3200" dirty="0" smtClean="0"/>
                  <a:t>定义</a:t>
                </a:r>
                <a:r>
                  <a:rPr kumimoji="1" lang="en-US" altLang="zh-CN" sz="3200" dirty="0" smtClean="0"/>
                  <a:t>3</a:t>
                </a:r>
                <a:r>
                  <a:rPr kumimoji="1" lang="zh-CN" altLang="en-US" sz="3200" dirty="0" smtClean="0"/>
                  <a:t> </a:t>
                </a:r>
                <a:r>
                  <a:rPr kumimoji="1" lang="zh-CN" altLang="en-US" sz="3200" b="1" dirty="0"/>
                  <a:t>（变迁规则</a:t>
                </a:r>
                <a:r>
                  <a:rPr kumimoji="1" lang="zh-CN" altLang="en-US" sz="3200" b="1" dirty="0" smtClean="0"/>
                  <a:t>）：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 startAt="2"/>
                </a:pPr>
                <a:r>
                  <a:rPr kumimoji="1" lang="zh-CN" altLang="en-US" sz="2800" b="1" dirty="0" smtClean="0"/>
                  <a:t>后继标识</a:t>
                </a:r>
              </a:p>
              <a:p>
                <a:r>
                  <a:rPr kumimoji="1" lang="zh-CN" altLang="en-US" sz="3200" dirty="0" smtClean="0"/>
                  <a:t>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dirty="0">
                        <a:latin typeface="Cambria Math" charset="0"/>
                      </a:rPr>
                      <m:t>M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[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𝑡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&gt; </m:t>
                    </m:r>
                  </m:oMath>
                </a14:m>
                <a:r>
                  <a:rPr kumimoji="1" lang="zh-CN" altLang="en-US" sz="3200" dirty="0"/>
                  <a:t>，则下面给出的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sz="32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3200" dirty="0"/>
                  <a:t>为</a:t>
                </a:r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</a:rPr>
                      <m:t>𝑀</m:t>
                    </m:r>
                  </m:oMath>
                </a14:m>
                <a:r>
                  <a:rPr kumimoji="1" lang="zh-CN" altLang="en-US" sz="3200" dirty="0"/>
                  <a:t>的后继标识：</a:t>
                </a:r>
                <a:endParaRPr kumimoji="1" lang="en-US" altLang="zh-CN" sz="3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zh-CN" altLang="en-US" sz="3200" b="0" i="1" smtClean="0">
                        <a:latin typeface="Cambria Math" charset="0"/>
                      </a:rPr>
                      <m:t>                    </m:t>
                    </m:r>
                    <m:r>
                      <a:rPr kumimoji="1" lang="en-US" altLang="zh-CN" sz="3200" i="1">
                        <a:latin typeface="Cambria Math" charset="0"/>
                      </a:rPr>
                      <m:t>𝑀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</a:rPr>
                      <m:t>−</m:t>
                    </m:r>
                    <m:r>
                      <a:rPr kumimoji="1" lang="en-US" altLang="zh-CN" sz="3200" i="1">
                        <a:latin typeface="Cambria Math" charset="0"/>
                      </a:rPr>
                      <m:t>𝑊</m:t>
                    </m:r>
                    <m:r>
                      <a:rPr kumimoji="1" lang="en-US" altLang="zh-CN" sz="3200" i="1">
                        <a:latin typeface="Cambria Math" charset="0"/>
                      </a:rPr>
                      <m:t>(</m:t>
                    </m:r>
                    <m:r>
                      <a:rPr kumimoji="1" lang="en-US" altLang="zh-CN" sz="3200" i="1">
                        <a:latin typeface="Cambria Math" charset="0"/>
                      </a:rPr>
                      <m:t>𝑠</m:t>
                    </m:r>
                    <m:r>
                      <a:rPr kumimoji="1" lang="en-US" altLang="zh-CN" sz="3200" i="1">
                        <a:latin typeface="Cambria Math" charset="0"/>
                      </a:rPr>
                      <m:t>,</m:t>
                    </m:r>
                    <m:r>
                      <a:rPr kumimoji="1" lang="en-US" altLang="zh-CN" sz="3200" i="1">
                        <a:latin typeface="Cambria Math" charset="0"/>
                      </a:rPr>
                      <m:t>𝑡</m:t>
                    </m:r>
                    <m:r>
                      <a:rPr kumimoji="1" lang="en-US" altLang="zh-CN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3200" dirty="0" smtClean="0"/>
                  <a:t>                 </a:t>
                </a:r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𝑖𝑓</m:t>
                    </m:r>
                    <m:r>
                      <a:rPr kumimoji="1" lang="zh-CN" altLang="en-US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/>
                      <m:sup>
                        <m:r>
                          <a:rPr kumimoji="1" lang="en-US" altLang="zh-CN" sz="3200" i="1" dirty="0">
                            <a:latin typeface="Cambria Math" charset="0"/>
                          </a:rPr>
                          <m:t>·</m:t>
                        </m:r>
                      </m:sup>
                    </m:sSup>
                    <m:r>
                      <a:rPr kumimoji="1" lang="en-US" altLang="zh-CN" sz="3200" i="1" dirty="0">
                        <a:latin typeface="Cambria Math" charset="0"/>
                      </a:rPr>
                      <m:t>𝑡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kumimoji="1" lang="en-US" altLang="zh-CN" sz="3200" i="1" dirty="0">
                            <a:latin typeface="Cambria Math" charset="0"/>
                          </a:rPr>
                          <m:t>·</m:t>
                        </m:r>
                      </m:sup>
                    </m:sSup>
                  </m:oMath>
                </a14:m>
                <a:endParaRPr kumimoji="1" lang="zh-CN" altLang="en-US" sz="32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kumimoji="1" lang="zh-CN" altLang="en-US" sz="3200" dirty="0"/>
                  <a:t> </a:t>
                </a:r>
                <a:r>
                  <a:rPr kumimoji="1" lang="zh-CN" altLang="en-US" sz="3200" dirty="0" smtClean="0"/>
                  <a:t>              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</a:rPr>
                      <m:t>𝑀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</a:rPr>
                      <m:t>+</m:t>
                    </m:r>
                    <m:r>
                      <a:rPr kumimoji="1" lang="en-US" altLang="zh-CN" sz="3200" i="1"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𝑡</m:t>
                        </m:r>
                        <m:r>
                          <a:rPr kumimoji="1" lang="en-US" altLang="zh-CN" sz="32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3200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kumimoji="1" lang="zh-CN" altLang="en-US" sz="3200" b="0" i="1" smtClean="0">
                        <a:latin typeface="Cambria Math" charset="0"/>
                      </a:rPr>
                      <m:t>                     </m:t>
                    </m:r>
                    <m:r>
                      <a:rPr kumimoji="1" lang="en-US" altLang="zh-CN" sz="3200" b="0" i="1" smtClean="0">
                        <a:latin typeface="Cambria Math" charset="0"/>
                      </a:rPr>
                      <m:t>𝑖𝑓</m:t>
                    </m:r>
                    <m:r>
                      <a:rPr kumimoji="1" lang="zh-CN" altLang="en-US" sz="3200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zh-CN" altLang="en-US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   </m:t>
                        </m:r>
                        <m:r>
                          <a:rPr kumimoji="1" lang="en-US" altLang="zh-CN" sz="3200" i="1" dirty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kumimoji="1" lang="en-US" altLang="zh-CN" sz="3200" i="1" dirty="0">
                            <a:latin typeface="Cambria Math" charset="0"/>
                          </a:rPr>
                          <m:t>·</m:t>
                        </m:r>
                      </m:sup>
                    </m:sSup>
                    <m:sSup>
                      <m:sSupPr>
                        <m:ctrlP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CN" sz="3200" i="1" dirty="0">
                            <a:latin typeface="Cambria Math" charset="0"/>
                          </a:rPr>
                          <m:t>·</m:t>
                        </m:r>
                      </m:sup>
                    </m:sSup>
                    <m:r>
                      <a:rPr kumimoji="1" lang="en-US" altLang="zh-CN" sz="3200" i="1" dirty="0">
                        <a:latin typeface="Cambria Math" charset="0"/>
                      </a:rPr>
                      <m:t>𝑡</m:t>
                    </m:r>
                  </m:oMath>
                </a14:m>
                <a:endParaRPr kumimoji="1" lang="en-US" altLang="zh-CN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CN" altLang="en-US" sz="3200" b="0" i="1" smtClean="0">
                          <a:latin typeface="Cambria Math" charset="0"/>
                        </a:rPr>
                        <m:t>                    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3200" i="1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3200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3200" i="1">
                          <a:latin typeface="Cambria Math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zh-CN" altLang="en-US" sz="3200" b="0" i="1" smtClean="0">
                          <a:latin typeface="Cambria Math" charset="0"/>
                        </a:rPr>
                        <m:t>  </m:t>
                      </m:r>
                      <m:r>
                        <a:rPr kumimoji="1" lang="en-US" altLang="zh-CN" sz="3200" b="0" i="1" smtClean="0">
                          <a:latin typeface="Cambria Math" charset="0"/>
                        </a:rPr>
                        <m:t>𝑖𝑓</m:t>
                      </m:r>
                      <m:r>
                        <a:rPr kumimoji="1" lang="en-US" altLang="zh-CN" sz="3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  <m:r>
                        <a:rPr kumimoji="1" lang="en-US" altLang="zh-CN" sz="3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3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CN" sz="3200" i="1" dirty="0">
                              <a:latin typeface="Cambria Math" charset="0"/>
                            </a:rPr>
                            <m:t>·</m:t>
                          </m:r>
                        </m:sup>
                      </m:sSup>
                      <m:r>
                        <a:rPr kumimoji="1" lang="en-US" altLang="zh-CN" sz="3200" i="1" dirty="0">
                          <a:latin typeface="Cambria Math" charset="0"/>
                        </a:rPr>
                        <m:t>𝑡</m:t>
                      </m:r>
                      <m:r>
                        <a:rPr kumimoji="1" lang="en-US" altLang="zh-CN" sz="3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∩</m:t>
                      </m:r>
                      <m:sSup>
                        <m:sSupPr>
                          <m:ctrlPr>
                            <a:rPr kumimoji="1" lang="en-US" altLang="zh-CN" sz="3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i="1" dirty="0"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zh-CN" sz="3200" i="1" dirty="0">
                              <a:latin typeface="Cambria Math" charset="0"/>
                            </a:rPr>
                            <m:t>·</m:t>
                          </m:r>
                        </m:sup>
                      </m:sSup>
                    </m:oMath>
                  </m:oMathPara>
                </a14:m>
                <a:endParaRPr kumimoji="1" lang="zh-CN" altLang="en-US" sz="32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kumimoji="1" lang="zh-CN" altLang="en-US" sz="3200" dirty="0" smtClean="0"/>
                  <a:t>               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</a:rPr>
                      <m:t>𝑀</m:t>
                    </m:r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kumimoji="1" lang="zh-CN" altLang="en-US" sz="3200" b="0" i="1" smtClean="0">
                        <a:latin typeface="Cambria Math" charset="0"/>
                      </a:rPr>
                      <m:t>                                         </m:t>
                    </m:r>
                    <m:r>
                      <a:rPr kumimoji="1" lang="en-US" altLang="zh-CN" sz="3200" b="0" i="1" smtClean="0">
                        <a:latin typeface="Cambria Math" charset="0"/>
                      </a:rPr>
                      <m:t>𝑖𝑓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sSup>
                      <m:sSupPr>
                        <m:ctrlP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/>
                      <m:sup>
                        <m:r>
                          <a:rPr kumimoji="1" lang="en-US" altLang="zh-CN" sz="3200" i="1" dirty="0">
                            <a:latin typeface="Cambria Math" charset="0"/>
                          </a:rPr>
                          <m:t>·</m:t>
                        </m:r>
                      </m:sup>
                    </m:sSup>
                    <m:r>
                      <a:rPr kumimoji="1" lang="en-US" altLang="zh-CN" sz="3200" i="1" dirty="0">
                        <a:latin typeface="Cambria Math" charset="0"/>
                      </a:rPr>
                      <m:t>𝑡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p>
                      <m:sSupPr>
                        <m:ctrlPr>
                          <a:rPr kumimoji="1" lang="en-US" altLang="zh-CN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i="1" dirty="0"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kumimoji="1" lang="en-US" altLang="zh-CN" sz="3200" i="1" dirty="0">
                            <a:latin typeface="Cambria Math" charset="0"/>
                          </a:rPr>
                          <m:t>·</m:t>
                        </m:r>
                      </m:sup>
                    </m:sSup>
                  </m:oMath>
                </a14:m>
                <a:endParaRPr kumimoji="1" lang="en-US" altLang="zh-CN" sz="3200" dirty="0"/>
              </a:p>
              <a:p>
                <a:r>
                  <a:rPr kumimoji="1" lang="zh-CN" altLang="en-US" sz="3200" dirty="0"/>
                  <a:t>后继关系记作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dirty="0">
                        <a:latin typeface="Cambria Math" charset="0"/>
                      </a:rPr>
                      <m:t>M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[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𝑡</m:t>
                    </m:r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&gt; </m:t>
                    </m:r>
                    <m:sSup>
                      <m:sSup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sz="32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59678"/>
              </a:xfrm>
              <a:blipFill rotWithShape="0">
                <a:blip r:embed="rId3"/>
                <a:stretch>
                  <a:fillRect l="-1507" t="-2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 txBox="1">
                <a:spLocks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库所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变迁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</a:rPr>
                      <m:t>系统</m:t>
                    </m:r>
                  </m:oMath>
                </a14:m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/>
                  <a:t>P/T</a:t>
                </a:r>
                <a:r>
                  <a:rPr kumimoji="1" lang="zh-CN" altLang="en-US" dirty="0" smtClean="0"/>
                  <a:t>系统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  <a:blipFill rotWithShape="0">
                <a:blip r:embed="rId4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/>
          <p:cNvSpPr/>
          <p:nvPr/>
        </p:nvSpPr>
        <p:spPr>
          <a:xfrm>
            <a:off x="2340245" y="3518115"/>
            <a:ext cx="325464" cy="18442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38200" y="4105464"/>
                <a:ext cx="150204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sz="3200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3200" dirty="0" smtClean="0"/>
                  <a:t> </a:t>
                </a:r>
                <a:r>
                  <a:rPr lang="en-US" altLang="zh-CN" sz="3200" dirty="0" smtClean="0"/>
                  <a:t>=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05464"/>
                <a:ext cx="1502044" cy="584775"/>
              </a:xfrm>
              <a:prstGeom prst="rect">
                <a:avLst/>
              </a:prstGeom>
              <a:blipFill rotWithShape="0">
                <a:blip r:embed="rId5"/>
                <a:stretch>
                  <a:fillRect t="-12500" r="-935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14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sz="3600" dirty="0" smtClean="0"/>
                  <a:t>定义</a:t>
                </a:r>
                <a:r>
                  <a:rPr kumimoji="1" lang="en-US" altLang="zh-CN" sz="3600" dirty="0" smtClean="0"/>
                  <a:t>4</a:t>
                </a:r>
                <a:r>
                  <a:rPr kumimoji="1" lang="zh-CN" altLang="en-US" sz="3600" b="1" dirty="0" smtClean="0"/>
                  <a:t>（</a:t>
                </a:r>
                <a:r>
                  <a:rPr kumimoji="1" lang="zh-CN" altLang="en-US" sz="3600" b="1" dirty="0"/>
                  <a:t>广义权函数</a:t>
                </a:r>
                <a:r>
                  <a:rPr kumimoji="1" lang="zh-CN" altLang="en-US" sz="3600" b="1" dirty="0" smtClean="0"/>
                  <a:t>）：</a:t>
                </a:r>
              </a:p>
              <a:p>
                <a:pPr marL="0" indent="0">
                  <a:buNone/>
                </a:pPr>
                <a:endParaRPr kumimoji="1" lang="zh-CN" altLang="en-US" sz="36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36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600" i="1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3600" i="1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3600" i="1">
                          <a:latin typeface="Cambria Math" charset="0"/>
                        </a:rPr>
                        <m:t>𝑇</m:t>
                      </m:r>
                      <m:r>
                        <a:rPr kumimoji="1" lang="en-US" altLang="zh-CN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kumimoji="1" lang="en-US" altLang="zh-CN" sz="3600" i="1">
                          <a:latin typeface="Cambria Math" charset="0"/>
                        </a:rPr>
                        <m:t>𝑇</m:t>
                      </m:r>
                      <m:r>
                        <a:rPr kumimoji="1" lang="en-US" altLang="zh-CN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3600" i="1">
                          <a:latin typeface="Cambria Math" charset="0"/>
                        </a:rPr>
                        <m:t>𝑆</m:t>
                      </m:r>
                      <m:r>
                        <a:rPr kumimoji="1" lang="is-I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kumimoji="1" lang="zh-CN" altLang="en-US" sz="3600" dirty="0" smtClean="0"/>
              </a:p>
              <a:p>
                <a:pPr marL="0" indent="0">
                  <a:buNone/>
                </a:pPr>
                <a:endParaRPr kumimoji="1" lang="zh-CN" altLang="en-US" sz="3600" dirty="0" smtClean="0"/>
              </a:p>
              <a:p>
                <a:pPr marL="0" indent="0">
                  <a:buNone/>
                </a:pPr>
                <a:r>
                  <a:rPr kumimoji="1" lang="zh-CN" altLang="en-US" sz="3600" dirty="0"/>
                  <a:t>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kumimoji="1" lang="zh-CN" altLang="en-US" sz="3600" dirty="0"/>
                  <a:t>的广义权函数，如果</a:t>
                </a:r>
                <a14:m>
                  <m:oMath xmlns:m="http://schemas.openxmlformats.org/officeDocument/2006/math">
                    <m:r>
                      <a:rPr kumimoji="1" lang="zh-CN" alt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d>
                      <m:d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𝑆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𝑇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𝑇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𝑆</m:t>
                    </m:r>
                    <m:r>
                      <a:rPr kumimoji="1" lang="en-US" altLang="zh-CN" sz="3600" i="1">
                        <a:latin typeface="Cambria Math" charset="0"/>
                      </a:rPr>
                      <m:t>:</m:t>
                    </m:r>
                  </m:oMath>
                </a14:m>
                <a:endParaRPr kumimoji="1" lang="en-US" altLang="zh-CN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36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3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600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36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36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36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36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36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kumimoji="1" lang="en-US" altLang="zh-CN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kumimoji="1" lang="zh-CN" alt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  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)∈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kumimoji="1" lang="zh-CN" altLang="en-US" sz="3600" i="1">
                                  <a:latin typeface="Cambria Math" charset="0"/>
                                </a:rPr>
                                <m:t>       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kumimoji="1" lang="zh-CN" altLang="en-US" sz="3600" i="1"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zh-CN" altLang="en-US" sz="3600" b="0" i="1" smtClean="0">
                                  <a:latin typeface="Cambria Math" charset="0"/>
                                </a:rPr>
                                <m:t>        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)∉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97" t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 txBox="1">
                <a:spLocks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库所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变迁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</a:rPr>
                      <m:t>系统</m:t>
                    </m:r>
                  </m:oMath>
                </a14:m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/>
                  <a:t>P/T</a:t>
                </a:r>
                <a:r>
                  <a:rPr kumimoji="1" lang="zh-CN" altLang="en-US" dirty="0" smtClean="0"/>
                  <a:t>系统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  <a:blipFill rotWithShape="0">
                <a:blip r:embed="rId4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18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01549" y="0"/>
            <a:ext cx="3490452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sz="3600" b="1" dirty="0" smtClean="0"/>
                  <a:t>广义权函数</a:t>
                </a:r>
                <a:r>
                  <a:rPr kumimoji="1" lang="zh-CN" altLang="en-US" sz="3600" dirty="0" smtClean="0"/>
                  <a:t>等</a:t>
                </a:r>
                <a:r>
                  <a:rPr kumimoji="1" lang="zh-CN" altLang="en-US" sz="3600" dirty="0"/>
                  <a:t>价定义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>
                        <a:latin typeface="Cambria Math" charset="0"/>
                      </a:rPr>
                      <m:t>X</m:t>
                    </m:r>
                    <m:r>
                      <a:rPr kumimoji="1" lang="en-US" altLang="zh-CN" sz="3600">
                        <a:latin typeface="Cambria Math" charset="0"/>
                      </a:rPr>
                      <m:t>=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𝑆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𝑇</m:t>
                    </m:r>
                  </m:oMath>
                </a14:m>
                <a:endParaRPr kumimoji="1" lang="zh-CN" altLang="en-US" sz="3600" dirty="0" smtClean="0"/>
              </a:p>
              <a:p>
                <a:pPr marL="0" indent="0">
                  <a:buNone/>
                </a:pPr>
                <a:endParaRPr kumimoji="1" lang="en-US" altLang="zh-CN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36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600" i="1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3600" i="1">
                          <a:latin typeface="Cambria Math" charset="0"/>
                        </a:rPr>
                        <m:t>𝑋</m:t>
                      </m:r>
                      <m:r>
                        <a:rPr kumimoji="1" lang="en-US" altLang="zh-CN" sz="3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3600" i="1">
                          <a:latin typeface="Cambria Math" charset="0"/>
                        </a:rPr>
                        <m:t>𝑋</m:t>
                      </m:r>
                      <m:r>
                        <a:rPr kumimoji="1" lang="is-I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0,1,2,…</m:t>
                          </m:r>
                        </m:e>
                      </m:d>
                    </m:oMath>
                  </m:oMathPara>
                </a14:m>
                <a:endParaRPr kumimoji="1" lang="zh-CN" altLang="en-US" sz="3600" dirty="0" smtClean="0"/>
              </a:p>
              <a:p>
                <a:pPr marL="0" indent="0">
                  <a:buNone/>
                </a:pPr>
                <a:endParaRPr kumimoji="1" lang="zh-CN" altLang="en-US" sz="3600" dirty="0" smtClean="0"/>
              </a:p>
              <a:p>
                <a:pPr marL="0" indent="0">
                  <a:buNone/>
                </a:pPr>
                <a:r>
                  <a:rPr kumimoji="1" lang="zh-CN" altLang="en-US" sz="3600" dirty="0"/>
                  <a:t>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kumimoji="1" lang="zh-CN" altLang="en-US" sz="3600" dirty="0"/>
                  <a:t>的广义权函数</a:t>
                </a:r>
                <a:endParaRPr kumimoji="1" lang="en-US" altLang="zh-CN" sz="3600" dirty="0"/>
              </a:p>
              <a:p>
                <a:pPr marL="0" indent="0">
                  <a:buNone/>
                </a:pPr>
                <a:r>
                  <a:rPr kumimoji="1" lang="zh-CN" altLang="en-US" sz="3600" dirty="0"/>
                  <a:t>如果</a:t>
                </a:r>
                <a14:m>
                  <m:oMath xmlns:m="http://schemas.openxmlformats.org/officeDocument/2006/math">
                    <m:r>
                      <a:rPr kumimoji="1" lang="zh-CN" alt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d>
                      <m:d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𝑋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𝑋</m:t>
                    </m:r>
                    <m:r>
                      <a:rPr kumimoji="1" lang="en-US" altLang="zh-CN" sz="3600" i="1">
                        <a:latin typeface="Cambria Math" charset="0"/>
                      </a:rPr>
                      <m:t>:</m:t>
                    </m:r>
                  </m:oMath>
                </a14:m>
                <a:endParaRPr kumimoji="1" lang="en-US" altLang="zh-CN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36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3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600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36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36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36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36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36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kumimoji="1" lang="en-US" altLang="zh-CN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)∈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kumimoji="1" lang="zh-CN" altLang="en-US" sz="3600" i="1">
                                  <a:latin typeface="Cambria Math" charset="0"/>
                                </a:rPr>
                                <m:t>       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kumimoji="1" lang="zh-CN" altLang="en-US" sz="3600" i="1"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</a:rPr>
                                <m:t>)∉</m:t>
                              </m:r>
                              <m:r>
                                <a:rPr kumimoji="1" lang="en-US" altLang="zh-CN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65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 txBox="1">
                <a:spLocks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库所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变迁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</a:rPr>
                      <m:t>系统</m:t>
                    </m:r>
                  </m:oMath>
                </a14:m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/>
                  <a:t>P/T</a:t>
                </a:r>
                <a:r>
                  <a:rPr kumimoji="1" lang="zh-CN" altLang="en-US" dirty="0" smtClean="0"/>
                  <a:t>系统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  <a:blipFill rotWithShape="0">
                <a:blip r:embed="rId3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3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47587" y="0"/>
            <a:ext cx="3844413" cy="98107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sz="3600" dirty="0" smtClean="0"/>
                  <a:t>定义（用广义权函数给出变迁规则）</a:t>
                </a:r>
                <a:endParaRPr kumimoji="1" lang="en-US" altLang="zh-CN" sz="3600" dirty="0"/>
              </a:p>
              <a:p>
                <a:pPr marL="0" indent="0">
                  <a:buNone/>
                </a:pPr>
                <a:endParaRPr kumimoji="1" lang="zh-CN" altLang="en-US" sz="3600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3600" dirty="0">
                          <a:latin typeface="Cambria Math" charset="0"/>
                        </a:rPr>
                        <m:t>M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[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𝑡</m:t>
                      </m:r>
                      <m:r>
                        <a:rPr kumimoji="1" lang="en-U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kumimoji="1" lang="en-US" altLang="zh-CN" sz="36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kumimoji="1" lang="en-U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⇔</m:t>
                      </m:r>
                      <m:sSub>
                        <m:sSubPr>
                          <m:ctrlPr>
                            <a:rPr kumimoji="1" lang="en-US" altLang="zh-CN" sz="36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∀</m:t>
                          </m:r>
                        </m:e>
                        <m:sub>
                          <m:r>
                            <a:rPr kumimoji="1" lang="en-US" altLang="zh-CN" sz="3600" i="1" dirty="0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sz="36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600" i="1" dirty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p>
                        <m:sSupPr>
                          <m:ctrlP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600" i="1" dirty="0">
                          <a:latin typeface="Cambria Math" charset="0"/>
                        </a:rPr>
                        <m:t> (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,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𝑡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6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kumimoji="1" lang="zh-CN" altLang="en-US" sz="3600" dirty="0" smtClean="0"/>
                  <a:t>                </a:t>
                </a:r>
                <a14:m>
                  <m:oMath xmlns:m="http://schemas.openxmlformats.org/officeDocument/2006/math">
                    <m:r>
                      <a:rPr kumimoji="1" lang="en-US" altLang="zh-CN" sz="3600" i="1" dirty="0">
                        <a:latin typeface="Cambria Math" charset="0"/>
                      </a:rPr>
                      <m:t>∧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𝑀</m:t>
                    </m:r>
                    <m:d>
                      <m:dPr>
                        <m:ctrlPr>
                          <a:rPr kumimoji="1" lang="en-US" altLang="zh-CN" sz="36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 dirty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3600" i="1" dirty="0">
                        <a:latin typeface="Cambria Math" charset="0"/>
                      </a:rPr>
                      <m:t> (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𝑠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,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𝑡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)≤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𝐾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(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𝑠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sz="36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kumimoji="1" lang="zh-CN" altLang="en-US" sz="3600" i="1" dirty="0" smtClean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3600" dirty="0">
                          <a:latin typeface="Cambria Math" charset="0"/>
                        </a:rPr>
                        <m:t>M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[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𝑡</m:t>
                      </m:r>
                      <m:r>
                        <a:rPr kumimoji="1" lang="en-U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sSup>
                        <m:sSupPr>
                          <m:ctrlP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e>
                        <m:sup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6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r>
                        <a:rPr kumimoji="1" lang="zh-CN" altLang="en-US" sz="36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en-U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⇔</m:t>
                      </m:r>
                      <m:r>
                        <m:rPr>
                          <m:sty m:val="p"/>
                        </m:rPr>
                        <a:rPr kumimoji="1" lang="en-US" altLang="zh-CN" sz="3600" dirty="0">
                          <a:latin typeface="Cambria Math" charset="0"/>
                        </a:rPr>
                        <m:t>M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[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𝑡</m:t>
                      </m:r>
                      <m:r>
                        <a:rPr kumimoji="1" lang="en-U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36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zh-CN" altLang="en-US" sz="36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</m:t>
                      </m:r>
                      <m:r>
                        <a:rPr kumimoji="1" lang="en-U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∧∀</m:t>
                      </m:r>
                      <m:r>
                        <a:rPr kumimoji="1" lang="en-US" altLang="zh-CN" sz="36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  <m:r>
                        <a:rPr kumimoji="1" lang="en-U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𝑆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e>
                        <m:sup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36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600" i="1" dirty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36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sz="36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600" i="1" dirty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600" i="1" dirty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6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kumimoji="1" lang="en-US" altLang="zh-CN" sz="3600" i="1" dirty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3600" b="0" i="1" dirty="0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3600" b="0" i="1" dirty="0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3600" i="1" dirty="0">
                          <a:latin typeface="Cambria Math" charset="0"/>
                        </a:rPr>
                        <m:t> (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,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𝑡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97" t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 txBox="1">
                <a:spLocks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库所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变迁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</a:rPr>
                      <m:t>系统</m:t>
                    </m:r>
                  </m:oMath>
                </a14:m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/>
                  <a:t>P/T</a:t>
                </a:r>
                <a:r>
                  <a:rPr kumimoji="1" lang="zh-CN" altLang="en-US" dirty="0" smtClean="0"/>
                  <a:t>系统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  <a:blipFill rotWithShape="0">
                <a:blip r:embed="rId4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4633" y="0"/>
            <a:ext cx="4257368" cy="981076"/>
          </a:xfrm>
        </p:spPr>
        <p:txBody>
          <a:bodyPr/>
          <a:lstStyle/>
          <a:p>
            <a:r>
              <a:rPr kumimoji="1" lang="en-US" altLang="zh-CN" dirty="0" smtClean="0"/>
              <a:t>Petr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kumimoji="1" lang="zh-CN" altLang="en-US" sz="3600" dirty="0" smtClean="0"/>
                  <a:t>广义权</a:t>
                </a:r>
                <a:r>
                  <a:rPr kumimoji="1" lang="zh-CN" altLang="en-US" sz="3600" dirty="0"/>
                  <a:t>函数使变迁规则看上去简洁。但这只是一种技术处理，不能用它取代</a:t>
                </a:r>
                <a14:m>
                  <m:oMath xmlns:m="http://schemas.openxmlformats.org/officeDocument/2006/math">
                    <m:r>
                      <a:rPr kumimoji="1" lang="en-US" altLang="zh-CN" sz="3600" i="1" dirty="0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3600" i="1" dirty="0" smtClean="0">
                        <a:latin typeface="Cambria Math" charset="0"/>
                      </a:rPr>
                      <m:t>/</m:t>
                    </m:r>
                    <m:r>
                      <a:rPr kumimoji="1" lang="en-US" altLang="zh-CN" sz="3600" i="1" dirty="0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kumimoji="1" lang="zh-CN" altLang="en-US" sz="3600" dirty="0"/>
                  <a:t>系统意义中的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charset="0"/>
                      </a:rPr>
                      <m:t>𝑊</m:t>
                    </m:r>
                  </m:oMath>
                </a14:m>
                <a:r>
                  <a:rPr kumimoji="1" lang="zh-CN" altLang="en-US" sz="3600" dirty="0" smtClean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3600" b="0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kumimoji="1" lang="zh-CN" altLang="en-US" sz="3600" dirty="0" smtClean="0"/>
                  <a:t>。</a:t>
                </a:r>
                <a:r>
                  <a:rPr kumimoji="1" lang="en-US" altLang="zh-CN" sz="3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 b="0" i="0" dirty="0" smtClean="0">
                        <a:latin typeface="Cambria Math" charset="0"/>
                      </a:rPr>
                      <m:t>W</m:t>
                    </m:r>
                    <m:r>
                      <a:rPr kumimoji="1" lang="en-US" altLang="zh-CN" sz="3600" b="0" i="0" dirty="0" smtClean="0">
                        <a:latin typeface="Cambria Math" charset="0"/>
                      </a:rPr>
                      <m:t>,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𝐹</m:t>
                    </m:r>
                  </m:oMath>
                </a14:m>
                <a:r>
                  <a:rPr kumimoji="1" lang="zh-CN" altLang="en-US" sz="3600" dirty="0"/>
                  <a:t>都有物理意义，</a:t>
                </a:r>
                <a:r>
                  <a:rPr kumimoji="1" lang="zh-CN" altLang="en-US" sz="3600" dirty="0" smtClean="0"/>
                  <a:t>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3600" dirty="0" smtClean="0"/>
                  <a:t>取代</a:t>
                </a:r>
                <a:r>
                  <a:rPr kumimoji="1" lang="zh-CN" altLang="en-US" sz="3600" dirty="0"/>
                  <a:t>它</a:t>
                </a:r>
                <a:r>
                  <a:rPr kumimoji="1" lang="zh-CN" altLang="en-US" sz="3600" dirty="0" smtClean="0"/>
                  <a:t>会失去网结构</a:t>
                </a:r>
                <a:endParaRPr kumimoji="1"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97" t="-3081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 txBox="1">
                <a:spLocks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i="0" kern="1200">
                    <a:solidFill>
                      <a:schemeClr val="bg1"/>
                    </a:solidFill>
                    <a:latin typeface="Heiti SC Light" charset="-122"/>
                    <a:ea typeface="Heiti SC Light" charset="-122"/>
                    <a:cs typeface="Heiti SC Light" charset="-122"/>
                  </a:defRPr>
                </a:lvl1pPr>
              </a:lstStyle>
              <a:p>
                <a:pPr algn="l"/>
                <a:r>
                  <a:rPr kumimoji="1" lang="zh-CN" altLang="en-US" dirty="0" smtClean="0"/>
                  <a:t>   库所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变迁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</a:rPr>
                      <m:t>系统</m:t>
                    </m:r>
                  </m:oMath>
                </a14:m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：</a:t>
                </a:r>
                <a:r>
                  <a:rPr kumimoji="1" lang="en-US" altLang="zh-CN" dirty="0"/>
                  <a:t>P/T</a:t>
                </a:r>
                <a:r>
                  <a:rPr kumimoji="1" lang="zh-CN" altLang="en-US" dirty="0" smtClean="0"/>
                  <a:t>系统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374194" cy="981076"/>
              </a:xfrm>
              <a:prstGeom prst="rect">
                <a:avLst/>
              </a:prstGeom>
              <a:blipFill rotWithShape="0">
                <a:blip r:embed="rId3"/>
                <a:stretch>
                  <a:fillRect t="-683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5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:r>
                  <a:rPr kumimoji="1" lang="zh-CN" altLang="en-US" dirty="0" smtClean="0"/>
                  <a:t>三元组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N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;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称为有向网，如果</a:t>
                </a:r>
              </a:p>
              <a:p>
                <a:pPr marL="457200" lvl="1" indent="0">
                  <a:buNone/>
                </a:pPr>
                <a:r>
                  <a:rPr kumimoji="1" lang="zh-CN" alt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S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≠ ∅</m:t>
                    </m:r>
                  </m:oMath>
                </a14:m>
                <a:r>
                  <a:rPr kumimoji="1" lang="zh-CN" altLang="en-US" dirty="0" smtClean="0"/>
                  <a:t>					非空</a:t>
                </a:r>
              </a:p>
              <a:p>
                <a:pPr marL="457200" lvl="1" indent="0">
                  <a:buNone/>
                </a:pPr>
                <a:r>
                  <a:rPr kumimoji="1" lang="zh-CN" altLang="en-US" dirty="0" smtClean="0"/>
                  <a:t> 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</a:rPr>
                      <m:t>S</m:t>
                    </m:r>
                    <m:r>
                      <a:rPr kumimoji="1" lang="zh-CN" altLang="en-US" i="1">
                        <a:latin typeface="Cambria Math" charset="0"/>
                      </a:rPr>
                      <m:t> </m:t>
                    </m:r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∅</m:t>
                    </m:r>
                  </m:oMath>
                </a14:m>
                <a:r>
                  <a:rPr kumimoji="1" lang="zh-CN" altLang="en-US" dirty="0" smtClean="0"/>
                  <a:t>					两类元素</a:t>
                </a:r>
              </a:p>
              <a:p>
                <a:pPr marL="457200" lvl="1" indent="0">
                  <a:buNone/>
                </a:pPr>
                <a:r>
                  <a:rPr kumimoji="1" lang="zh-CN" altLang="en-US" dirty="0" smtClean="0"/>
                  <a:t> 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F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⊆</m:t>
                    </m:r>
                    <m:r>
                      <a:rPr kumimoji="1" lang="zh-CN" altLang="en-US" i="1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S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×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𝑇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kumimoji="1" lang="zh-CN" altLang="en-US" dirty="0" smtClean="0"/>
                  <a:t>				两种关系</a:t>
                </a:r>
              </a:p>
              <a:p>
                <a:pPr marL="457200" lvl="1" indent="0">
                  <a:buNone/>
                </a:pPr>
                <a:r>
                  <a:rPr kumimoji="1" lang="zh-CN" altLang="en-US" dirty="0" smtClean="0"/>
                  <a:t> 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dom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𝑐𝑜𝑑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</m:oMath>
                </a14:m>
                <a:r>
                  <a:rPr kumimoji="1" lang="zh-CN" altLang="en-US" dirty="0" smtClean="0"/>
                  <a:t>			无孤立元素</a:t>
                </a:r>
              </a:p>
              <a:p>
                <a:pPr marL="457200" lvl="1" indent="0">
                  <a:buNone/>
                </a:pPr>
                <a:endParaRPr kumimoji="1" lang="zh-CN" altLang="en-US" dirty="0"/>
              </a:p>
              <a:p>
                <a:pPr marL="457200" lvl="1" indent="0">
                  <a:buNone/>
                </a:pPr>
                <a:r>
                  <a:rPr kumimoji="1" lang="zh-CN" altLang="en-US" dirty="0" smtClean="0"/>
                  <a:t>其中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dom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  <m:r>
                          <a:rPr kumimoji="1" lang="zh-CN" alt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∃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kumimoji="1" lang="zh-CN" altLang="en-US" dirty="0" smtClean="0"/>
              </a:p>
              <a:p>
                <a:pPr marL="457200" lvl="1" indent="0">
                  <a:buNone/>
                </a:pPr>
                <a:r>
                  <a:rPr kumimoji="1" lang="zh-CN" altLang="en-US" dirty="0" smtClean="0">
                    <a:ea typeface="Cambria Math" charset="0"/>
                    <a:cs typeface="Cambria Math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𝑜𝑑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</m:d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kumimoji="1"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∃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kumimoji="1" lang="zh-CN" altLang="en-US" dirty="0"/>
              </a:p>
              <a:p>
                <a:pPr marL="457200" lvl="1" indent="0">
                  <a:buNone/>
                </a:pPr>
                <a:endParaRPr kumimoji="1" lang="zh-CN" altLang="en-US" dirty="0" smtClean="0"/>
              </a:p>
              <a:p>
                <a:pPr marL="457200" lvl="1" indent="0">
                  <a:buNone/>
                </a:pPr>
                <a:endParaRPr kumimoji="1" lang="zh-CN" altLang="en-US" dirty="0" smtClean="0"/>
              </a:p>
              <a:p>
                <a:pPr marL="457200" lvl="1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“这是形式化的定义吗</a:t>
                </a:r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？”</a:t>
                </a:r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2801" b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 txBox="1">
            <a:spLocks/>
          </p:cNvSpPr>
          <p:nvPr/>
        </p:nvSpPr>
        <p:spPr>
          <a:xfrm>
            <a:off x="0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kumimoji="1" lang="zh-CN" altLang="en-US" dirty="0" smtClean="0"/>
              <a:t>   定义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09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3059" y="0"/>
            <a:ext cx="3578942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4534"/>
                <a:ext cx="10515600" cy="572346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kumimoji="1" lang="zh-CN" altLang="en-US" sz="3200" dirty="0" smtClean="0"/>
              </a:p>
              <a:p>
                <a:pPr marL="0" indent="0">
                  <a:buNone/>
                </a:pPr>
                <a:endParaRPr kumimoji="1" lang="en-US" altLang="zh-CN" sz="3200" dirty="0" smtClean="0"/>
              </a:p>
              <a:p>
                <a:endParaRPr kumimoji="1" lang="en-US" altLang="zh-CN" sz="3200" dirty="0"/>
              </a:p>
              <a:p>
                <a:endParaRPr kumimoji="1" lang="en-US" altLang="zh-CN" sz="3200" dirty="0" smtClean="0"/>
              </a:p>
              <a:p>
                <a:pPr marL="0" indent="0">
                  <a:buNone/>
                </a:pPr>
                <a:endParaRPr kumimoji="1" lang="zh-CN" altLang="en-US" sz="3200" dirty="0"/>
              </a:p>
              <a:p>
                <a:pPr marL="0" indent="0">
                  <a:buNone/>
                </a:pPr>
                <a:endParaRPr kumimoji="1" lang="en-US" altLang="zh-CN" sz="3200" dirty="0" smtClean="0"/>
              </a:p>
              <a:p>
                <a:endParaRPr kumimoji="1" lang="en-US" altLang="zh-CN" sz="3200" dirty="0" smtClean="0"/>
              </a:p>
              <a:p>
                <a:r>
                  <a:rPr kumimoji="1" lang="zh-CN" altLang="en-US" sz="3200" dirty="0" smtClean="0"/>
                  <a:t>缺省的权函数为</a:t>
                </a:r>
                <a14:m>
                  <m:oMath xmlns:m="http://schemas.openxmlformats.org/officeDocument/2006/math">
                    <m:r>
                      <a:rPr kumimoji="1" lang="zh-CN" alt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kumimoji="1" lang="zh-CN" altLang="en-US" sz="3200" dirty="0" smtClean="0"/>
                  <a:t>，</a:t>
                </a:r>
                <a:r>
                  <a:rPr kumimoji="1" lang="zh-CN" altLang="en-US" sz="3200" dirty="0"/>
                  <a:t>缺省的权为</a:t>
                </a:r>
                <a14:m>
                  <m:oMath xmlns:m="http://schemas.openxmlformats.org/officeDocument/2006/math">
                    <m:r>
                      <a:rPr kumimoji="1" lang="en-US" altLang="zh-CN" sz="3200" i="1" dirty="0" smtClean="0">
                        <a:latin typeface="Cambria Math" charset="0"/>
                      </a:rPr>
                      <m:t>1</m:t>
                    </m:r>
                  </m:oMath>
                </a14:m>
                <a:endParaRPr kumimoji="1" lang="en-US" altLang="zh-CN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3200" dirty="0" smtClean="0"/>
                  <a:t>不</a:t>
                </a:r>
                <a:r>
                  <a:rPr kumimoji="1" lang="zh-CN" altLang="en-US" sz="3200" dirty="0"/>
                  <a:t>属于</a:t>
                </a:r>
                <a14:m>
                  <m:oMath xmlns:m="http://schemas.openxmlformats.org/officeDocument/2006/math">
                    <m:r>
                      <a:rPr kumimoji="1" lang="en-US" altLang="zh-CN" sz="3200" i="1" dirty="0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3200" i="1" dirty="0" smtClean="0">
                        <a:latin typeface="Cambria Math" charset="0"/>
                      </a:rPr>
                      <m:t>/</m:t>
                    </m:r>
                    <m:r>
                      <a:rPr kumimoji="1" lang="en-US" altLang="zh-CN" sz="3200" i="1" dirty="0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kumimoji="1" lang="zh-CN" altLang="en-US" sz="3200" dirty="0"/>
                  <a:t>系统</a:t>
                </a:r>
                <a:r>
                  <a:rPr kumimoji="1" lang="zh-CN" altLang="en-US" sz="3200" dirty="0" smtClean="0"/>
                  <a:t>，</a:t>
                </a:r>
                <a:r>
                  <a:rPr kumimoji="1" lang="en-US" altLang="zh-CN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2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zh-CN" sz="3200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dirty="0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2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dirty="0" smtClean="0">
                        <a:latin typeface="Cambria Math" charset="0"/>
                      </a:rPr>
                      <m:t>=3&gt;</m:t>
                    </m:r>
                    <m:r>
                      <a:rPr kumimoji="1" lang="en-US" altLang="zh-CN" sz="3200" b="0" i="1" dirty="0" smtClean="0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kumimoji="1" lang="en-US" altLang="zh-CN" sz="3200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 dirty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3200" i="1" dirty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dirty="0" smtClean="0">
                        <a:latin typeface="Cambria Math" charset="0"/>
                      </a:rPr>
                      <m:t>=2</m:t>
                    </m:r>
                  </m:oMath>
                </a14:m>
                <a:endParaRPr kumimoji="1" lang="en-US" altLang="zh-CN" sz="3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3200" dirty="0" smtClean="0"/>
                  <a:t>属于</a:t>
                </a:r>
                <a14:m>
                  <m:oMath xmlns:m="http://schemas.openxmlformats.org/officeDocument/2006/math">
                    <m:r>
                      <a:rPr kumimoji="1" lang="en-US" altLang="zh-CN" sz="3200" i="1" dirty="0">
                        <a:latin typeface="Cambria Math" charset="0"/>
                      </a:rPr>
                      <m:t>𝑃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/</m:t>
                    </m:r>
                    <m:r>
                      <a:rPr kumimoji="1" lang="en-US" altLang="zh-CN" sz="3200" i="1" dirty="0">
                        <a:latin typeface="Cambria Math" charset="0"/>
                      </a:rPr>
                      <m:t>𝑇</m:t>
                    </m:r>
                  </m:oMath>
                </a14:m>
                <a:r>
                  <a:rPr kumimoji="1" lang="zh-CN" altLang="en-US" sz="3200" dirty="0" smtClean="0"/>
                  <a:t>系统</a:t>
                </a:r>
                <a:r>
                  <a:rPr kumimoji="1" lang="zh-CN" altLang="en-US" sz="3200" dirty="0"/>
                  <a:t>，只是不会</a:t>
                </a:r>
                <a:r>
                  <a:rPr kumimoji="1" lang="zh-CN" altLang="en-US" sz="3200" dirty="0" smtClean="0"/>
                  <a:t>发生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4534"/>
                <a:ext cx="10515600" cy="5723466"/>
              </a:xfrm>
              <a:blipFill rotWithShape="0">
                <a:blip r:embed="rId2"/>
                <a:stretch>
                  <a:fillRect l="-1333" b="-2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 47"/>
          <p:cNvGrpSpPr/>
          <p:nvPr/>
        </p:nvGrpSpPr>
        <p:grpSpPr>
          <a:xfrm>
            <a:off x="4209368" y="1134534"/>
            <a:ext cx="3773263" cy="3705964"/>
            <a:chOff x="1758772" y="1481383"/>
            <a:chExt cx="3773263" cy="3705964"/>
          </a:xfrm>
        </p:grpSpPr>
        <p:sp>
          <p:nvSpPr>
            <p:cNvPr id="4" name="矩形 3"/>
            <p:cNvSpPr/>
            <p:nvPr/>
          </p:nvSpPr>
          <p:spPr>
            <a:xfrm>
              <a:off x="3346479" y="1827848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910670" y="182784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817654" y="182784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3"/>
            <p:cNvCxnSpPr/>
            <p:nvPr/>
          </p:nvCxnSpPr>
          <p:spPr>
            <a:xfrm>
              <a:off x="2371470" y="2058248"/>
              <a:ext cx="9750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63"/>
            <p:cNvCxnSpPr/>
            <p:nvPr/>
          </p:nvCxnSpPr>
          <p:spPr>
            <a:xfrm>
              <a:off x="3807279" y="2058248"/>
              <a:ext cx="10103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676142" y="1727225"/>
              <a:ext cx="36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45760" y="1727225"/>
              <a:ext cx="36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4714791" y="1481383"/>
                  <a:ext cx="8172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=∞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791" y="1481383"/>
                  <a:ext cx="817244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758772" y="1483814"/>
                  <a:ext cx="8172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=4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8772" y="1483814"/>
                  <a:ext cx="817244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1910671" y="2330056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671" y="2330056"/>
                  <a:ext cx="460800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3346479" y="2335966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479" y="2335966"/>
                  <a:ext cx="46080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4869003" y="2272682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9003" y="2272682"/>
                  <a:ext cx="460800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/>
            <p:cNvSpPr/>
            <p:nvPr/>
          </p:nvSpPr>
          <p:spPr>
            <a:xfrm>
              <a:off x="3346479" y="3095910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910670" y="309591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155172" y="3248933"/>
              <a:ext cx="115686" cy="1156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817654" y="309591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63"/>
            <p:cNvCxnSpPr/>
            <p:nvPr/>
          </p:nvCxnSpPr>
          <p:spPr>
            <a:xfrm>
              <a:off x="2371470" y="3326310"/>
              <a:ext cx="9750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63"/>
            <p:cNvCxnSpPr/>
            <p:nvPr/>
          </p:nvCxnSpPr>
          <p:spPr>
            <a:xfrm>
              <a:off x="3807279" y="3326310"/>
              <a:ext cx="10103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1758772" y="2751876"/>
                  <a:ext cx="8172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=2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8772" y="2751876"/>
                  <a:ext cx="817244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1910671" y="3598118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671" y="3598118"/>
                  <a:ext cx="460800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3346479" y="3604028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479" y="3604028"/>
                  <a:ext cx="460800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4869003" y="3540744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9003" y="3540744"/>
                  <a:ext cx="460800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椭圆 25"/>
            <p:cNvSpPr/>
            <p:nvPr/>
          </p:nvSpPr>
          <p:spPr>
            <a:xfrm>
              <a:off x="2032336" y="3375025"/>
              <a:ext cx="115686" cy="1156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012831" y="3210624"/>
              <a:ext cx="115686" cy="1156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2010037" y="2074813"/>
              <a:ext cx="115686" cy="1156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142176" y="1944614"/>
              <a:ext cx="115686" cy="1156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346479" y="4371452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10670" y="437145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086200" y="4544009"/>
              <a:ext cx="115686" cy="11568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817654" y="437145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箭头连接符 63"/>
            <p:cNvCxnSpPr/>
            <p:nvPr/>
          </p:nvCxnSpPr>
          <p:spPr>
            <a:xfrm>
              <a:off x="2371470" y="4601852"/>
              <a:ext cx="9750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63"/>
            <p:cNvCxnSpPr/>
            <p:nvPr/>
          </p:nvCxnSpPr>
          <p:spPr>
            <a:xfrm>
              <a:off x="3807279" y="4601852"/>
              <a:ext cx="101037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1758772" y="4027418"/>
                  <a:ext cx="8172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=4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8772" y="4027418"/>
                  <a:ext cx="817244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1910671" y="4873660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671" y="4873660"/>
                  <a:ext cx="460800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3346479" y="4879570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479" y="4879570"/>
                  <a:ext cx="460800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4869003" y="4816286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9003" y="4816286"/>
                  <a:ext cx="460800" cy="3077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文本框 39"/>
            <p:cNvSpPr txBox="1"/>
            <p:nvPr/>
          </p:nvSpPr>
          <p:spPr>
            <a:xfrm>
              <a:off x="2674585" y="4266762"/>
              <a:ext cx="36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库所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变迁系统：</a:t>
            </a:r>
            <a:r>
              <a:rPr kumimoji="1" lang="en-US" altLang="zh-CN" dirty="0"/>
              <a:t>P/T</a:t>
            </a:r>
            <a:r>
              <a:rPr kumimoji="1" lang="zh-CN" altLang="en-US" dirty="0" smtClean="0"/>
              <a:t>系统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1633" y="0"/>
            <a:ext cx="3520367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41265" y="2782121"/>
                <a:ext cx="5257800" cy="19129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b="0" dirty="0" smtClean="0">
                    <a:solidFill>
                      <a:srgbClr val="FF0000"/>
                    </a:solidFill>
                  </a:rPr>
                  <a:t>思考：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𝐾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≡∞</m:t>
                    </m:r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还是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=2</m:t>
                            </m:r>
                          </m:e>
                          <m:e>
                            <m:r>
                              <a:rPr kumimoji="1" lang="en-US" altLang="zh-CN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&amp;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？</a:t>
                </a:r>
                <a:endParaRPr kumimoji="1"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265" y="2782121"/>
                <a:ext cx="5257800" cy="1912992"/>
              </a:xfrm>
              <a:blipFill rotWithShape="0">
                <a:blip r:embed="rId2"/>
                <a:stretch>
                  <a:fillRect l="-2317" t="-4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 38"/>
          <p:cNvGrpSpPr/>
          <p:nvPr/>
        </p:nvGrpSpPr>
        <p:grpSpPr>
          <a:xfrm>
            <a:off x="7258841" y="1036887"/>
            <a:ext cx="3172975" cy="5921126"/>
            <a:chOff x="7270619" y="1009651"/>
            <a:chExt cx="3172975" cy="5921126"/>
          </a:xfrm>
        </p:grpSpPr>
        <p:sp>
          <p:nvSpPr>
            <p:cNvPr id="4" name="椭圆 3"/>
            <p:cNvSpPr/>
            <p:nvPr/>
          </p:nvSpPr>
          <p:spPr>
            <a:xfrm>
              <a:off x="7691634" y="100965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517006" y="1009651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8586502" y="3020007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7691634" y="6305910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586502" y="5402095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590418" y="1869491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494195" y="3020007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586502" y="4286465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9494195" y="4283403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512418" y="6281733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691634" y="3767192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5" name="直接箭头连接符 105"/>
            <p:cNvCxnSpPr/>
            <p:nvPr/>
          </p:nvCxnSpPr>
          <p:spPr>
            <a:xfrm flipV="1">
              <a:off x="7922034" y="4227992"/>
              <a:ext cx="0" cy="20779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06"/>
            <p:cNvCxnSpPr/>
            <p:nvPr/>
          </p:nvCxnSpPr>
          <p:spPr>
            <a:xfrm flipV="1">
              <a:off x="7922034" y="1470452"/>
              <a:ext cx="0" cy="22967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07"/>
            <p:cNvCxnSpPr/>
            <p:nvPr/>
          </p:nvCxnSpPr>
          <p:spPr>
            <a:xfrm>
              <a:off x="8152434" y="1240052"/>
              <a:ext cx="668384" cy="6294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08"/>
            <p:cNvCxnSpPr/>
            <p:nvPr/>
          </p:nvCxnSpPr>
          <p:spPr>
            <a:xfrm flipH="1">
              <a:off x="8820818" y="1240051"/>
              <a:ext cx="696188" cy="6294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09"/>
            <p:cNvCxnSpPr/>
            <p:nvPr/>
          </p:nvCxnSpPr>
          <p:spPr>
            <a:xfrm flipH="1">
              <a:off x="8816902" y="2330291"/>
              <a:ext cx="3916" cy="689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10"/>
            <p:cNvCxnSpPr/>
            <p:nvPr/>
          </p:nvCxnSpPr>
          <p:spPr>
            <a:xfrm>
              <a:off x="8816902" y="3480807"/>
              <a:ext cx="0" cy="8056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111"/>
            <p:cNvCxnSpPr/>
            <p:nvPr/>
          </p:nvCxnSpPr>
          <p:spPr>
            <a:xfrm>
              <a:off x="8816902" y="4747265"/>
              <a:ext cx="0" cy="6548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118"/>
            <p:cNvCxnSpPr/>
            <p:nvPr/>
          </p:nvCxnSpPr>
          <p:spPr>
            <a:xfrm flipH="1">
              <a:off x="8152434" y="6512133"/>
              <a:ext cx="1359984" cy="241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120"/>
            <p:cNvCxnSpPr/>
            <p:nvPr/>
          </p:nvCxnSpPr>
          <p:spPr>
            <a:xfrm>
              <a:off x="8816902" y="5862895"/>
              <a:ext cx="925916" cy="4188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122"/>
            <p:cNvCxnSpPr/>
            <p:nvPr/>
          </p:nvCxnSpPr>
          <p:spPr>
            <a:xfrm flipV="1">
              <a:off x="9047302" y="4513803"/>
              <a:ext cx="446893" cy="30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124"/>
            <p:cNvCxnSpPr/>
            <p:nvPr/>
          </p:nvCxnSpPr>
          <p:spPr>
            <a:xfrm flipV="1">
              <a:off x="9724595" y="3480807"/>
              <a:ext cx="0" cy="8025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125"/>
            <p:cNvCxnSpPr/>
            <p:nvPr/>
          </p:nvCxnSpPr>
          <p:spPr>
            <a:xfrm flipV="1">
              <a:off x="9724595" y="1470451"/>
              <a:ext cx="22811" cy="15495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7771205" y="1126456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9660585" y="1164636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文本框 136"/>
            <p:cNvSpPr txBox="1"/>
            <p:nvPr/>
          </p:nvSpPr>
          <p:spPr>
            <a:xfrm>
              <a:off x="9250400" y="5725613"/>
              <a:ext cx="461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136"/>
            <p:cNvSpPr txBox="1"/>
            <p:nvPr/>
          </p:nvSpPr>
          <p:spPr>
            <a:xfrm>
              <a:off x="8708795" y="6561445"/>
              <a:ext cx="461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7270619" y="1086161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619" y="1086161"/>
                  <a:ext cx="460800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9982794" y="1058972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794" y="1058972"/>
                  <a:ext cx="460800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9010584" y="3093458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0584" y="3093458"/>
                  <a:ext cx="460800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9941087" y="4359914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1087" y="4359914"/>
                  <a:ext cx="46080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7343876" y="6390024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3876" y="6390024"/>
                  <a:ext cx="460800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8247995" y="5504341"/>
                  <a:ext cx="460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995" y="5504341"/>
                  <a:ext cx="460800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椭圆 36"/>
            <p:cNvSpPr/>
            <p:nvPr/>
          </p:nvSpPr>
          <p:spPr>
            <a:xfrm>
              <a:off x="7928683" y="1250190"/>
              <a:ext cx="150829" cy="1508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8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例题：婚礼教堂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可</a:t>
            </a:r>
            <a:r>
              <a:rPr kumimoji="1" lang="zh-CN" altLang="en-US" sz="3600" dirty="0"/>
              <a:t>观察的同类</a:t>
            </a:r>
            <a:r>
              <a:rPr kumimoji="1" lang="zh-CN" altLang="en-US" sz="3600" dirty="0" smtClean="0"/>
              <a:t>资源</a:t>
            </a:r>
          </a:p>
          <a:p>
            <a:endParaRPr kumimoji="1" lang="en-US" altLang="zh-CN" sz="3600" dirty="0"/>
          </a:p>
          <a:p>
            <a:r>
              <a:rPr kumimoji="1" lang="zh-CN" altLang="en-US" sz="3600" dirty="0"/>
              <a:t>同类</a:t>
            </a:r>
            <a:r>
              <a:rPr kumimoji="1" lang="zh-CN" altLang="en-US" sz="3600" dirty="0" smtClean="0"/>
              <a:t>指在系统</a:t>
            </a:r>
            <a:r>
              <a:rPr kumimoji="1" lang="zh-CN" altLang="en-US" sz="3600" dirty="0"/>
              <a:t>中一样的作用，如新娘</a:t>
            </a:r>
            <a:r>
              <a:rPr kumimoji="1" lang="zh-CN" altLang="en-US" sz="3600" dirty="0" smtClean="0"/>
              <a:t>新郎</a:t>
            </a:r>
          </a:p>
          <a:p>
            <a:endParaRPr kumimoji="1" lang="en-US" altLang="zh-CN" sz="3600" dirty="0"/>
          </a:p>
          <a:p>
            <a:r>
              <a:rPr kumimoji="1" lang="zh-CN" altLang="en-US" sz="3600" dirty="0"/>
              <a:t>桶装水和瓶装水不同类，如果要描述的是出门</a:t>
            </a:r>
            <a:r>
              <a:rPr kumimoji="1" lang="zh-CN" altLang="en-US" sz="3600" dirty="0" smtClean="0"/>
              <a:t>旅游</a:t>
            </a:r>
            <a:endParaRPr kumimoji="1" lang="zh-CN" altLang="en-US" sz="36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库所的物理意义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2501" y="0"/>
            <a:ext cx="3619500" cy="98107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可</a:t>
            </a:r>
            <a:r>
              <a:rPr kumimoji="1" lang="zh-CN" altLang="en-US" sz="3600" dirty="0"/>
              <a:t>观察的资源</a:t>
            </a:r>
            <a:r>
              <a:rPr kumimoji="1" lang="zh-CN" altLang="en-US" sz="3600" dirty="0" smtClean="0"/>
              <a:t>消耗和新</a:t>
            </a:r>
            <a:r>
              <a:rPr kumimoji="1" lang="zh-CN" altLang="en-US" sz="3600" dirty="0"/>
              <a:t>资源的产生</a:t>
            </a:r>
            <a:endParaRPr kumimoji="1" lang="en-US" altLang="zh-CN" sz="3600" dirty="0"/>
          </a:p>
          <a:p>
            <a:pPr lvl="1"/>
            <a:r>
              <a:rPr kumimoji="1" lang="zh-CN" altLang="en-US" sz="3200" dirty="0"/>
              <a:t>有确定不变的观察结果，不因</a:t>
            </a:r>
            <a:r>
              <a:rPr kumimoji="1" lang="zh-CN" altLang="en-US" sz="3200" dirty="0" smtClean="0"/>
              <a:t>观察者或观察</a:t>
            </a:r>
            <a:r>
              <a:rPr kumimoji="1" lang="zh-CN" altLang="en-US" sz="3200" dirty="0"/>
              <a:t>方式而改变</a:t>
            </a:r>
            <a:r>
              <a:rPr kumimoji="1" lang="zh-CN" altLang="en-US" sz="3200" dirty="0" smtClean="0"/>
              <a:t>，包括质变和量变</a:t>
            </a:r>
            <a:endParaRPr kumimoji="1" lang="en-US" altLang="zh-CN" sz="3200" dirty="0" smtClean="0"/>
          </a:p>
          <a:p>
            <a:pPr lvl="1"/>
            <a:r>
              <a:rPr kumimoji="1" lang="zh-CN" altLang="en-US" sz="3200" dirty="0" smtClean="0"/>
              <a:t>原子性</a:t>
            </a:r>
            <a:r>
              <a:rPr kumimoji="1" lang="zh-CN" altLang="en-US" sz="3200" dirty="0"/>
              <a:t>：不中断，无中间</a:t>
            </a:r>
            <a:r>
              <a:rPr kumimoji="1" lang="zh-CN" altLang="en-US" sz="3200" dirty="0" smtClean="0"/>
              <a:t>状态。</a:t>
            </a:r>
          </a:p>
          <a:p>
            <a:pPr lvl="1"/>
            <a:endParaRPr kumimoji="1" lang="en-US" altLang="zh-CN" sz="3200" dirty="0" smtClean="0"/>
          </a:p>
          <a:p>
            <a:r>
              <a:rPr kumimoji="1" lang="zh-CN" altLang="en-US" sz="3600" dirty="0" smtClean="0"/>
              <a:t>网系统</a:t>
            </a:r>
            <a:r>
              <a:rPr kumimoji="1" lang="zh-CN" altLang="en-US" sz="3600" dirty="0"/>
              <a:t>只描述分析正常的变化，现实中婚礼的任何环节皆可因故中断。网系统不能描述不可观察的意外</a:t>
            </a:r>
            <a:r>
              <a:rPr kumimoji="1" lang="zh-CN" altLang="en-US" sz="3600" dirty="0" smtClean="0"/>
              <a:t>。</a:t>
            </a:r>
            <a:endParaRPr kumimoji="1" lang="zh-CN" altLang="en-US" sz="36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变迁的物理意义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8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1" y="0"/>
            <a:ext cx="3905250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4000" dirty="0" smtClean="0"/>
              <a:t>库所</a:t>
            </a:r>
            <a:r>
              <a:rPr kumimoji="1" lang="zh-CN" altLang="en-US" sz="4000" dirty="0"/>
              <a:t>元素和变迁元素</a:t>
            </a:r>
            <a:r>
              <a:rPr kumimoji="1" lang="zh-CN" altLang="en-US" sz="4000" dirty="0" smtClean="0"/>
              <a:t>是否一目了然？</a:t>
            </a:r>
            <a:endParaRPr kumimoji="1" lang="en-US" altLang="zh-CN" sz="4000" dirty="0"/>
          </a:p>
          <a:p>
            <a:pPr lvl="1"/>
            <a:r>
              <a:rPr kumimoji="1" lang="zh-CN" altLang="en-US" sz="3600" dirty="0"/>
              <a:t>边界</a:t>
            </a:r>
            <a:endParaRPr kumimoji="1" lang="en-US" altLang="zh-CN" sz="3600" dirty="0"/>
          </a:p>
          <a:p>
            <a:pPr lvl="1"/>
            <a:r>
              <a:rPr kumimoji="1" lang="zh-CN" altLang="en-US" sz="3600" dirty="0" smtClean="0"/>
              <a:t>切口</a:t>
            </a:r>
            <a:endParaRPr kumimoji="1" lang="en-US" altLang="zh-CN" sz="36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思考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2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2425" y="0"/>
            <a:ext cx="4219575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sz="3600" i="1" dirty="0" smtClean="0">
                        <a:latin typeface="Cambria Math" charset="0"/>
                      </a:rPr>
                      <m:t>𝐸𝑁</m:t>
                    </m:r>
                  </m:oMath>
                </a14:m>
                <a:r>
                  <a:rPr kumimoji="1" lang="zh-CN" altLang="en-US" sz="3600" dirty="0" smtClean="0"/>
                  <a:t>系统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=(</m:t>
                    </m:r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;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zh-CN" altLang="en-US" sz="3600" dirty="0"/>
                  <a:t>是</a:t>
                </a:r>
                <a14:m>
                  <m:oMath xmlns:m="http://schemas.openxmlformats.org/officeDocument/2006/math">
                    <m:r>
                      <a:rPr kumimoji="1" lang="en-US" altLang="zh-CN" sz="3600" i="1" dirty="0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3600" i="1" dirty="0" smtClean="0">
                        <a:latin typeface="Cambria Math" charset="0"/>
                      </a:rPr>
                      <m:t>/</m:t>
                    </m:r>
                    <m:r>
                      <a:rPr kumimoji="1" lang="en-US" altLang="zh-CN" sz="3600" i="1" dirty="0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kumimoji="1" lang="zh-CN" altLang="en-US" sz="3600" dirty="0"/>
                  <a:t>系统的特例，</a:t>
                </a:r>
                <a:r>
                  <a:rPr kumimoji="1" lang="zh-CN" altLang="en-US" sz="3600" dirty="0" smtClean="0"/>
                  <a:t>其中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charset="0"/>
                      </a:rPr>
                      <m:t>𝐾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1,</m:t>
                    </m:r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kumimoji="1" lang="zh-CN" altLang="en-US" sz="3600" dirty="0" smtClean="0"/>
              </a:p>
              <a:p>
                <a:pPr marL="0" indent="0">
                  <a:buNone/>
                </a:pPr>
                <a:endParaRPr kumimoji="1" lang="zh-CN" altLang="en-US" sz="3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6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∀</m:t>
                          </m:r>
                        </m:e>
                        <m:sub>
                          <m:r>
                            <a:rPr kumimoji="1" lang="en-US" altLang="zh-CN" sz="36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CN" sz="36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CN" sz="36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sz="36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600" b="0" i="1" dirty="0" smtClean="0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zh-CN" sz="3600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36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3600" b="0" i="1" dirty="0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3600" b="0" i="1" dirty="0" smtClean="0">
                          <a:latin typeface="Cambria Math" charset="0"/>
                        </a:rPr>
                        <m:t>=1</m:t>
                      </m:r>
                      <m:r>
                        <a:rPr kumimoji="1" lang="zh-CN" altLang="en-US" sz="3600" b="0" i="1" dirty="0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3600" b="0" i="1" dirty="0" smtClean="0">
                          <a:latin typeface="Cambria Math" charset="0"/>
                        </a:rPr>
                        <m:t>𝑖𝑓</m:t>
                      </m:r>
                      <m:r>
                        <a:rPr kumimoji="1" lang="zh-CN" altLang="en-US" sz="3600" b="0" i="1" dirty="0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3600" b="0" i="1" dirty="0" smtClean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sz="36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b>
                        <m:sSubPr>
                          <m:ctrlP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kumimoji="1" lang="en-US" altLang="zh-CN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~0</m:t>
                      </m:r>
                      <m:r>
                        <a:rPr kumimoji="1" lang="zh-CN" alt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en-US" altLang="zh-CN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𝑖𝑓</m:t>
                      </m:r>
                      <m:r>
                        <a:rPr kumimoji="1" lang="en-US" altLang="zh-CN" sz="3600" i="1" dirty="0">
                          <a:latin typeface="Cambria Math" charset="0"/>
                        </a:rPr>
                        <m:t>𝑏</m:t>
                      </m:r>
                      <m:r>
                        <a:rPr kumimoji="1" lang="en-US" altLang="zh-CN" sz="36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∉</m:t>
                      </m:r>
                      <m:sSub>
                        <m:sSubPr>
                          <m:ctrlP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kumimoji="1" lang="en-US" altLang="zh-CN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EN</a:t>
            </a:r>
            <a:r>
              <a:rPr kumimoji="1" lang="zh-CN" altLang="en-US" dirty="0" smtClean="0"/>
              <a:t>系统和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18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3925" y="0"/>
            <a:ext cx="3648075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0075"/>
                <a:ext cx="10515600" cy="1260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sz="3600" dirty="0" smtClean="0"/>
                  <a:t>将</a:t>
                </a:r>
                <a14:m>
                  <m:oMath xmlns:m="http://schemas.openxmlformats.org/officeDocument/2006/math">
                    <m:r>
                      <a:rPr kumimoji="1" lang="en-US" altLang="zh-CN" sz="3600" i="1" dirty="0" smtClean="0">
                        <a:latin typeface="Cambria Math" charset="0"/>
                      </a:rPr>
                      <m:t>𝐸𝑁</m:t>
                    </m:r>
                  </m:oMath>
                </a14:m>
                <a:r>
                  <a:rPr kumimoji="1" lang="zh-CN" altLang="en-US" sz="3600" dirty="0"/>
                  <a:t>系统上定义的基本</a:t>
                </a:r>
                <a:r>
                  <a:rPr kumimoji="1" lang="zh-CN" altLang="en-US" sz="3600" dirty="0" smtClean="0"/>
                  <a:t>现象移棋到</a:t>
                </a:r>
                <a14:m>
                  <m:oMath xmlns:m="http://schemas.openxmlformats.org/officeDocument/2006/math">
                    <m:r>
                      <a:rPr kumimoji="1" lang="en-US" altLang="zh-CN" sz="3600" i="1" dirty="0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sz="3600" i="1" dirty="0" smtClean="0">
                        <a:latin typeface="Cambria Math" charset="0"/>
                      </a:rPr>
                      <m:t>/</m:t>
                    </m:r>
                    <m:r>
                      <a:rPr kumimoji="1" lang="en-US" altLang="zh-CN" sz="3600" i="1" dirty="0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kumimoji="1" lang="zh-CN" altLang="en-US" sz="3600" dirty="0"/>
                  <a:t>系统</a:t>
                </a:r>
                <a:r>
                  <a:rPr kumimoji="1" lang="zh-CN" altLang="en-US" sz="3600" dirty="0" smtClean="0"/>
                  <a:t>上</a:t>
                </a:r>
                <a:endParaRPr kumimoji="1"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0075"/>
                <a:ext cx="10515600" cy="1260475"/>
              </a:xfrm>
              <a:blipFill rotWithShape="0">
                <a:blip r:embed="rId2"/>
                <a:stretch>
                  <a:fillRect l="-1797" t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练习</a:t>
            </a:r>
          </a:p>
        </p:txBody>
      </p:sp>
    </p:spTree>
    <p:extLst>
      <p:ext uri="{BB962C8B-B14F-4D97-AF65-F5344CB8AC3E}">
        <p14:creationId xmlns:p14="http://schemas.microsoft.com/office/powerpoint/2010/main" val="138920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3925" y="0"/>
            <a:ext cx="3648075" cy="98107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i="1" dirty="0" smtClean="0">
              <a:latin typeface="Cambria Math" charset="0"/>
            </a:endParaRPr>
          </a:p>
          <a:p>
            <a:endParaRPr kumimoji="1" lang="en-US" altLang="zh-CN" i="1" dirty="0">
              <a:latin typeface="Cambria Math" charset="0"/>
            </a:endParaRPr>
          </a:p>
          <a:p>
            <a:endParaRPr kumimoji="1" lang="en-US" altLang="zh-CN" i="1" dirty="0" smtClean="0">
              <a:latin typeface="Cambria Math" charset="0"/>
            </a:endParaRPr>
          </a:p>
          <a:p>
            <a:endParaRPr kumimoji="1" lang="en-US" altLang="zh-CN" i="1" dirty="0" smtClean="0">
              <a:latin typeface="Cambria Math" charset="0"/>
            </a:endParaRPr>
          </a:p>
          <a:p>
            <a:endParaRPr kumimoji="1" lang="en-US" altLang="zh-CN" i="1" dirty="0" smtClean="0">
              <a:latin typeface="Cambria Math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2372" y="2698533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24712" y="3304663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361983" y="3533212"/>
            <a:ext cx="115686" cy="11568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34346" y="2698533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63"/>
          <p:cNvCxnSpPr/>
          <p:nvPr/>
        </p:nvCxnSpPr>
        <p:spPr>
          <a:xfrm flipV="1">
            <a:off x="1585512" y="2928933"/>
            <a:ext cx="1126860" cy="606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63"/>
          <p:cNvCxnSpPr/>
          <p:nvPr/>
        </p:nvCxnSpPr>
        <p:spPr>
          <a:xfrm>
            <a:off x="3173172" y="2928933"/>
            <a:ext cx="10611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712372" y="2344313"/>
                <a:ext cx="460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372" y="2344313"/>
                <a:ext cx="460800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/>
          <p:nvPr/>
        </p:nvSpPr>
        <p:spPr>
          <a:xfrm>
            <a:off x="1226873" y="3419377"/>
            <a:ext cx="115686" cy="11568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12372" y="3883218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234346" y="3883218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63"/>
          <p:cNvCxnSpPr/>
          <p:nvPr/>
        </p:nvCxnSpPr>
        <p:spPr>
          <a:xfrm>
            <a:off x="3173172" y="4113618"/>
            <a:ext cx="10611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712372" y="4344017"/>
                <a:ext cx="460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372" y="4344017"/>
                <a:ext cx="460800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63"/>
          <p:cNvCxnSpPr/>
          <p:nvPr/>
        </p:nvCxnSpPr>
        <p:spPr>
          <a:xfrm>
            <a:off x="1585512" y="3535063"/>
            <a:ext cx="1126860" cy="578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757562" y="2118329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126040" y="3324425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387018" y="3565828"/>
            <a:ext cx="115686" cy="11568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250931" y="3324425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63"/>
          <p:cNvCxnSpPr/>
          <p:nvPr/>
        </p:nvCxnSpPr>
        <p:spPr>
          <a:xfrm flipV="1">
            <a:off x="6519357" y="2554817"/>
            <a:ext cx="1216012" cy="8370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63"/>
          <p:cNvCxnSpPr/>
          <p:nvPr/>
        </p:nvCxnSpPr>
        <p:spPr>
          <a:xfrm>
            <a:off x="8218362" y="2348729"/>
            <a:ext cx="1100052" cy="1043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757562" y="2554817"/>
                <a:ext cx="460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562" y="2554817"/>
                <a:ext cx="460800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椭圆 24"/>
          <p:cNvSpPr/>
          <p:nvPr/>
        </p:nvSpPr>
        <p:spPr>
          <a:xfrm>
            <a:off x="6224069" y="3449845"/>
            <a:ext cx="115686" cy="11568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757562" y="3324425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757562" y="3753393"/>
                <a:ext cx="460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562" y="3753393"/>
                <a:ext cx="460800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63"/>
          <p:cNvCxnSpPr/>
          <p:nvPr/>
        </p:nvCxnSpPr>
        <p:spPr>
          <a:xfrm flipV="1">
            <a:off x="6586840" y="3544121"/>
            <a:ext cx="1148529" cy="10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63"/>
          <p:cNvCxnSpPr/>
          <p:nvPr/>
        </p:nvCxnSpPr>
        <p:spPr>
          <a:xfrm>
            <a:off x="8196169" y="3554825"/>
            <a:ext cx="10547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757562" y="4412179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757562" y="4862558"/>
                <a:ext cx="460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562" y="4862558"/>
                <a:ext cx="460800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63"/>
          <p:cNvCxnSpPr/>
          <p:nvPr/>
        </p:nvCxnSpPr>
        <p:spPr>
          <a:xfrm>
            <a:off x="6519357" y="3717742"/>
            <a:ext cx="1238205" cy="703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63"/>
          <p:cNvCxnSpPr/>
          <p:nvPr/>
        </p:nvCxnSpPr>
        <p:spPr>
          <a:xfrm flipV="1">
            <a:off x="8218362" y="3717742"/>
            <a:ext cx="1100052" cy="9248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126040" y="2127414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298597" y="2302086"/>
            <a:ext cx="115686" cy="11568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63"/>
          <p:cNvCxnSpPr/>
          <p:nvPr/>
        </p:nvCxnSpPr>
        <p:spPr>
          <a:xfrm flipV="1">
            <a:off x="6586840" y="2348729"/>
            <a:ext cx="1170722" cy="9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6126040" y="4421394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298597" y="4596066"/>
            <a:ext cx="115686" cy="11568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63"/>
          <p:cNvCxnSpPr/>
          <p:nvPr/>
        </p:nvCxnSpPr>
        <p:spPr>
          <a:xfrm flipV="1">
            <a:off x="6586840" y="4642579"/>
            <a:ext cx="1170722" cy="9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9123886" y="2996639"/>
                <a:ext cx="7148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1400" b="0" i="1" smtClean="0">
                          <a:latin typeface="Cambria Math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886" y="2996639"/>
                <a:ext cx="714891" cy="30777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5747556" y="3373440"/>
                <a:ext cx="460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556" y="3373440"/>
                <a:ext cx="460800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</a:t>
            </a:r>
            <a:r>
              <a:rPr kumimoji="1" lang="en-US" altLang="zh-CN" dirty="0" smtClean="0"/>
              <a:t>——P/T</a:t>
            </a:r>
            <a:r>
              <a:rPr kumimoji="1" lang="zh-CN" altLang="en-US" dirty="0" smtClean="0"/>
              <a:t>系统并发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30956" y="327956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）：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4997574" y="3309819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）：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6444860" y="5518363"/>
                <a:ext cx="267902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</a:rPr>
                      <m:t>,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</a:rPr>
                      <m:t>,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两两并</a:t>
                </a:r>
                <a:r>
                  <a:rPr kumimoji="1" lang="zh-CN" altLang="en-US" sz="2400" dirty="0" smtClean="0"/>
                  <a:t>发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和自己并</a:t>
                </a:r>
                <a:r>
                  <a:rPr kumimoji="1" lang="zh-CN" altLang="en-US" sz="2400" dirty="0" smtClean="0"/>
                  <a:t>发</a:t>
                </a:r>
                <a:endParaRPr kumimoji="1" lang="zh-CN" altLang="en-US" sz="2400" dirty="0"/>
              </a:p>
              <a:p>
                <a:r>
                  <a:rPr kumimoji="1" lang="zh-CN" altLang="en-US" sz="2400" dirty="0" smtClean="0"/>
                  <a:t>三者</a:t>
                </a:r>
                <a:r>
                  <a:rPr kumimoji="1" lang="zh-CN" altLang="en-US" sz="2400" dirty="0"/>
                  <a:t>不能并发</a:t>
                </a:r>
                <a:endParaRPr kumimoji="1" lang="en-US" altLang="zh-CN" sz="24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860" y="5518363"/>
                <a:ext cx="2679025" cy="1477328"/>
              </a:xfrm>
              <a:prstGeom prst="rect">
                <a:avLst/>
              </a:prstGeom>
              <a:blipFill rotWithShape="0">
                <a:blip r:embed="rId11"/>
                <a:stretch>
                  <a:fillRect l="-3409" t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603259" y="5518363"/>
                <a:ext cx="267902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</a:rPr>
                      <m:t>,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</a:rPr>
                      <m:t>,</m:t>
                    </m:r>
                  </m:oMath>
                </a14:m>
                <a:r>
                  <a:rPr kumimoji="1" lang="zh-CN" altLang="en-US" sz="2400" dirty="0" smtClean="0"/>
                  <a:t>并发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dirty="0"/>
                  <a:t>和自己并</a:t>
                </a:r>
                <a:r>
                  <a:rPr kumimoji="1" lang="zh-CN" altLang="en-US" sz="2400" dirty="0" smtClean="0"/>
                  <a:t>发</a:t>
                </a:r>
                <a:endParaRPr kumimoji="1" lang="zh-CN" altLang="en-US" sz="24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259" y="5518363"/>
                <a:ext cx="2679025" cy="1107996"/>
              </a:xfrm>
              <a:prstGeom prst="rect">
                <a:avLst/>
              </a:prstGeom>
              <a:blipFill rotWithShape="0">
                <a:blip r:embed="rId12"/>
                <a:stretch>
                  <a:fillRect t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3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601" y="0"/>
            <a:ext cx="3962400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sz="3600" dirty="0" smtClean="0"/>
                  <a:t>定义：在同一</a:t>
                </a:r>
                <a:r>
                  <a:rPr kumimoji="1" lang="zh-CN" altLang="en-US" sz="3600" dirty="0"/>
                  <a:t>标识可以并发的一个或多个变迁，称为该标识上的一个并</a:t>
                </a:r>
                <a:r>
                  <a:rPr kumimoji="1" lang="zh-CN" altLang="en-US" sz="3600" dirty="0" smtClean="0"/>
                  <a:t>发步</a:t>
                </a:r>
              </a:p>
              <a:p>
                <a:pPr marL="0" indent="0">
                  <a:buNone/>
                </a:pPr>
                <a:endParaRPr kumimoji="1" lang="en-US" altLang="zh-CN" sz="3600" dirty="0"/>
              </a:p>
              <a:p>
                <a:pPr marL="0" indent="0">
                  <a:buNone/>
                </a:pPr>
                <a:r>
                  <a:rPr kumimoji="1" lang="zh-CN" altLang="en-US" sz="3600" dirty="0"/>
                  <a:t>例如上图</a:t>
                </a:r>
                <a:endParaRPr kumimoji="1" lang="zh-CN" altLang="en-US" sz="36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zh-CN" altLang="en-US" sz="3600" b="0" i="1" dirty="0" smtClean="0">
                        <a:latin typeface="Cambria Math" charset="0"/>
                      </a:rPr>
                      <m:t>     </m:t>
                    </m:r>
                    <m:d>
                      <m:dPr>
                        <m:ctrlPr>
                          <a:rPr kumimoji="1" lang="en-US" altLang="zh-CN" sz="36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 dirty="0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kumimoji="1" lang="zh-CN" altLang="en-US" sz="3600" b="0" i="1" dirty="0" smtClean="0">
                        <a:latin typeface="Cambria Math" charset="0"/>
                      </a:rPr>
                      <m:t>：</m:t>
                    </m:r>
                    <m:r>
                      <a:rPr kumimoji="1" lang="en-US" altLang="zh-CN" sz="3600" b="0" i="0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>
                        <a:latin typeface="Cambria Math" charset="0"/>
                      </a:rPr>
                      <m:t>,</m:t>
                    </m:r>
                  </m:oMath>
                </a14:m>
                <a:r>
                  <a:rPr kumimoji="1" lang="en-US" altLang="zh-C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kumimoji="1" lang="zh-CN" altLang="en-US" sz="3600" dirty="0" smtClean="0"/>
                  <a:t>可并</a:t>
                </a:r>
                <a:r>
                  <a:rPr kumimoji="1" lang="zh-CN" altLang="en-US" sz="3600" dirty="0"/>
                  <a:t>发步</a:t>
                </a:r>
                <a:r>
                  <a:rPr kumimoji="1" lang="zh-CN" altLang="en-US" sz="3600" dirty="0" smtClean="0"/>
                  <a:t>，写成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3600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3600" dirty="0" smtClean="0"/>
                  <a:t>也是。</a:t>
                </a:r>
                <a:endParaRPr kumimoji="1" lang="en-US" altLang="zh-CN" sz="3600" dirty="0" smtClean="0"/>
              </a:p>
              <a:p>
                <a:pPr marL="0" indent="0">
                  <a:buNone/>
                </a:pPr>
                <a:r>
                  <a:rPr kumimoji="1" lang="zh-CN" altLang="en-US" sz="3600" dirty="0"/>
                  <a:t> </a:t>
                </a:r>
                <a:r>
                  <a:rPr kumimoji="1" lang="zh-CN" altLang="en-US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CN" sz="3600" i="1" dirty="0">
                        <a:latin typeface="Cambria Math" charset="0"/>
                      </a:rPr>
                      <m:t>(</m:t>
                    </m:r>
                    <m:r>
                      <a:rPr kumimoji="1" lang="en-US" altLang="zh-CN" sz="3600" b="0" i="1" dirty="0" smtClean="0">
                        <a:latin typeface="Cambria Math" charset="0"/>
                      </a:rPr>
                      <m:t>𝑏</m:t>
                    </m:r>
                    <m:r>
                      <a:rPr kumimoji="1" lang="en-US" altLang="zh-CN" sz="3600" i="1" dirty="0">
                        <a:latin typeface="Cambria Math" charset="0"/>
                      </a:rPr>
                      <m:t>)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sz="3600" b="0" i="1" smtClean="0">
                            <a:latin typeface="Cambria Math" charset="0"/>
                          </a:rPr>
                          <m:t>：</m:t>
                        </m:r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36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36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b="0" i="1" smtClean="0">
                        <a:latin typeface="Cambria Math" charset="0"/>
                      </a:rPr>
                      <m:t>,2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97" t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系统：并发步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6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8251" y="0"/>
            <a:ext cx="3333750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sz="3600" dirty="0"/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r>
                  <a:rPr kumimoji="1" lang="zh-CN" altLang="en-US" sz="3600" dirty="0"/>
                  <a:t>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kumimoji="1" lang="zh-CN" altLang="en-US" sz="3600" dirty="0"/>
                  <a:t>的任一标识，</a:t>
                </a:r>
                <a:r>
                  <a:rPr kumimoji="1" lang="zh-CN" altLang="en-US" sz="3600" dirty="0" smtClean="0"/>
                  <a:t>用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kumimoji="1" lang="zh-CN" altLang="en-US" sz="3600" dirty="0"/>
                  <a:t>表示符合下列条件的最小集合</a:t>
                </a:r>
                <a:r>
                  <a:rPr kumimoji="1" lang="zh-CN" altLang="en-US" sz="3600" dirty="0" smtClean="0"/>
                  <a:t>：</a:t>
                </a:r>
                <a:endParaRPr kumimoji="1" lang="en-US" altLang="zh-CN" sz="3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</m:d>
                  </m:oMath>
                </a14:m>
                <a:endParaRPr kumimoji="1" lang="en-US" altLang="zh-CN" sz="32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′′</m:t>
                        </m:r>
                      </m:sup>
                    </m:sSup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′′</m:t>
                        </m:r>
                      </m:sup>
                    </m:sSup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</m:d>
                  </m:oMath>
                </a14:m>
                <a:endParaRPr kumimoji="1" lang="zh-CN" altLang="en-US" sz="3200" dirty="0" smtClean="0"/>
              </a:p>
              <a:p>
                <a:pPr marL="0" indent="0">
                  <a:buNone/>
                </a:pPr>
                <a:r>
                  <a:rPr kumimoji="1" lang="zh-CN" altLang="en-US" sz="3600" dirty="0" smtClean="0"/>
                  <a:t>定义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3600" dirty="0"/>
                  <a:t>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kumimoji="1" lang="zh-CN" altLang="en-US" sz="3600" dirty="0"/>
                  <a:t>的可达标识</a:t>
                </a:r>
                <a:r>
                  <a:rPr kumimoji="1" lang="zh-CN" altLang="en-US" sz="3600" dirty="0" smtClean="0"/>
                  <a:t>集</a:t>
                </a:r>
              </a:p>
              <a:p>
                <a:pPr marL="0" indent="0">
                  <a:buNone/>
                </a:pPr>
                <a:endParaRPr kumimoji="1" lang="en-US" altLang="zh-CN" sz="3600" dirty="0"/>
              </a:p>
              <a:p>
                <a:pPr marL="0" indent="0">
                  <a:buNone/>
                </a:pPr>
                <a:r>
                  <a:rPr kumimoji="1" lang="zh-CN" altLang="en-US" sz="3600" dirty="0"/>
                  <a:t>命题 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3600" dirty="0"/>
                  <a:t>，则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</m:d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6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97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系统：可达标识集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7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形式化定义（适合自动处理）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𝑑𝑁𝑒𝑡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𝑆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;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𝐹</m:t>
                        </m:r>
                      </m:e>
                    </m:d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: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 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endParaRPr kumimoji="1" lang="zh-CN" alt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914400" lvl="2" indent="0">
                  <a:buNone/>
                </a:pPr>
                <a:r>
                  <a:rPr kumimoji="1" lang="zh-CN" altLang="en-US" sz="280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2800" dirty="0"/>
                      <m:t>	</m:t>
                    </m:r>
                    <m:r>
                      <m:rPr>
                        <m:sty m:val="p"/>
                      </m:rPr>
                      <a:rPr kumimoji="1" lang="en-US" altLang="zh-CN" sz="2800" i="1">
                        <a:latin typeface="Cambria Math" charset="0"/>
                      </a:rPr>
                      <m:t>S</m:t>
                    </m:r>
                    <m:r>
                      <a:rPr kumimoji="1" lang="zh-CN" altLang="en-US" sz="2800" i="1">
                        <a:latin typeface="Cambria Math" charset="0"/>
                      </a:rPr>
                      <m:t> 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≠ ∅</m:t>
                    </m:r>
                    <m:r>
                      <m:rPr>
                        <m:nor/>
                      </m:rPr>
                      <a:rPr kumimoji="1" lang="zh-CN" altLang="en-US" sz="2800" dirty="0"/>
                      <m:t>					</m:t>
                    </m:r>
                  </m:oMath>
                </a14:m>
                <a:endParaRPr kumimoji="1" lang="zh-CN" altLang="en-US" sz="2800" dirty="0" smtClean="0"/>
              </a:p>
              <a:p>
                <a:pPr marL="914400" lvl="2" indent="0">
                  <a:buNone/>
                </a:pPr>
                <a:r>
                  <a:rPr kumimoji="1" lang="zh-CN" altLang="en-US" sz="2800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2800" dirty="0"/>
                      <m:t>  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  <m:r>
                      <m:rPr>
                        <m:sty m:val="p"/>
                      </m:rPr>
                      <a:rPr kumimoji="1" lang="en-US" altLang="zh-CN" sz="2800" i="1">
                        <a:latin typeface="Cambria Math" charset="0"/>
                      </a:rPr>
                      <m:t>S</m:t>
                    </m:r>
                    <m:r>
                      <a:rPr kumimoji="1" lang="zh-CN" altLang="en-US" sz="2800" i="1">
                        <a:latin typeface="Cambria Math" charset="0"/>
                      </a:rPr>
                      <m:t> 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∅</m:t>
                    </m:r>
                    <m:r>
                      <m:rPr>
                        <m:nor/>
                      </m:rPr>
                      <a:rPr kumimoji="1" lang="zh-CN" altLang="en-US" sz="2800" dirty="0"/>
                      <m:t>					</m:t>
                    </m:r>
                  </m:oMath>
                </a14:m>
                <a:endParaRPr kumimoji="1" lang="zh-CN" altLang="en-US" sz="2800" dirty="0" smtClean="0"/>
              </a:p>
              <a:p>
                <a:pPr marL="914400" lvl="2" indent="0">
                  <a:buNone/>
                </a:pPr>
                <a:r>
                  <a:rPr kumimoji="1" lang="zh-CN" altLang="en-US" sz="2800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2800" dirty="0"/>
                      <m:t>  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  <m:r>
                      <m:rPr>
                        <m:sty m:val="p"/>
                      </m:rP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F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⊆</m:t>
                    </m:r>
                    <m:r>
                      <a:rPr kumimoji="1" lang="zh-CN" altLang="en-US" sz="2800" i="1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800" i="1">
                        <a:latin typeface="Cambria Math" charset="0"/>
                      </a:rPr>
                      <m:t>S</m:t>
                    </m:r>
                    <m:r>
                      <a:rPr kumimoji="1" lang="zh-CN" altLang="en-US" sz="2800" i="1">
                        <a:latin typeface="Cambria Math" charset="0"/>
                      </a:rPr>
                      <m:t> </m:t>
                    </m:r>
                    <m:r>
                      <a:rPr kumimoji="1" lang="en-US" altLang="zh-CN" sz="2800" i="1">
                        <a:latin typeface="Cambria Math" charset="0"/>
                      </a:rPr>
                      <m:t>×</m:t>
                    </m:r>
                    <m:r>
                      <a:rPr kumimoji="1" lang="zh-CN" altLang="en-US" sz="2800" i="1">
                        <a:latin typeface="Cambria Math" charset="0"/>
                      </a:rPr>
                      <m:t> </m:t>
                    </m:r>
                    <m:r>
                      <a:rPr kumimoji="1" lang="en-US" altLang="zh-CN" sz="2800" i="1">
                        <a:latin typeface="Cambria Math" charset="0"/>
                      </a:rPr>
                      <m:t>𝑇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kumimoji="1" lang="zh-CN" altLang="en-US" sz="2800" dirty="0"/>
                      <m:t>				</m:t>
                    </m:r>
                  </m:oMath>
                </a14:m>
                <a:endParaRPr kumimoji="1" lang="zh-CN" altLang="en-US" sz="2800" dirty="0" smtClean="0"/>
              </a:p>
              <a:p>
                <a:pPr marL="914400" lvl="2" indent="0">
                  <a:buNone/>
                </a:pPr>
                <a:r>
                  <a:rPr kumimoji="1" lang="zh-CN" altLang="en-US" sz="2800" dirty="0" smtClean="0"/>
                  <a:t>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2800" dirty="0"/>
                      <m:t> </m:t>
                    </m:r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∧  </m:t>
                    </m:r>
                    <m:r>
                      <m:rPr>
                        <m:sty m:val="p"/>
                      </m:rP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dom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𝑐𝑜𝑑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m:rPr>
                        <m:nor/>
                      </m:rPr>
                      <a:rPr kumimoji="1" lang="zh-CN" altLang="en-US" sz="2800" dirty="0"/>
                      <m:t>			</m:t>
                    </m:r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 txBox="1">
            <a:spLocks/>
          </p:cNvSpPr>
          <p:nvPr/>
        </p:nvSpPr>
        <p:spPr>
          <a:xfrm>
            <a:off x="0" y="0"/>
            <a:ext cx="37165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形式化定义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90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1" y="0"/>
            <a:ext cx="3505200" cy="98107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3600" dirty="0" smtClean="0"/>
                  <a:t>是从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3600" dirty="0" smtClean="0"/>
                  <a:t>开始经有</a:t>
                </a:r>
                <a:r>
                  <a:rPr kumimoji="1" lang="zh-CN" altLang="en-US" sz="3600" dirty="0"/>
                  <a:t>限步变迁发生能</a:t>
                </a:r>
                <a:r>
                  <a:rPr kumimoji="1" lang="zh-CN" altLang="en-US" sz="3600" dirty="0" smtClean="0"/>
                  <a:t>到达的所有</a:t>
                </a:r>
                <a:r>
                  <a:rPr kumimoji="1" lang="zh-CN" altLang="en-US" sz="3600" dirty="0"/>
                  <a:t>标识的集合，所以</a:t>
                </a:r>
                <a:r>
                  <a:rPr kumimoji="1" lang="zh-CN" altLang="en-US" sz="3600" dirty="0" smtClean="0"/>
                  <a:t>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>
                        <a:latin typeface="Cambria Math" charset="0"/>
                      </a:rPr>
                      <m:t>Σ</m:t>
                    </m:r>
                  </m:oMath>
                </a14:m>
                <a:r>
                  <a:rPr kumimoji="1" lang="zh-CN" altLang="en-US" sz="3600" dirty="0" smtClean="0"/>
                  <a:t>的</a:t>
                </a:r>
                <a:r>
                  <a:rPr kumimoji="1" lang="zh-CN" altLang="en-US" sz="3600" dirty="0"/>
                  <a:t>可达标识集。</a:t>
                </a:r>
                <a:endParaRPr kumimoji="1" lang="en-US" altLang="zh-CN" sz="3600" dirty="0"/>
              </a:p>
              <a:p>
                <a:pPr marL="0" indent="0">
                  <a:buNone/>
                </a:pPr>
                <a:endParaRPr kumimoji="1" lang="zh-CN" altLang="en-US" sz="3600" dirty="0" smtClean="0"/>
              </a:p>
              <a:p>
                <a:pPr marL="0" indent="0">
                  <a:buNone/>
                </a:pPr>
                <a:r>
                  <a:rPr kumimoji="1" lang="zh-CN" altLang="en-US" sz="3600" dirty="0" smtClean="0">
                    <a:solidFill>
                      <a:srgbClr val="FF0000"/>
                    </a:solidFill>
                  </a:rPr>
                  <a:t>思考：怎么证明？</a:t>
                </a:r>
                <a:endParaRPr kumimoji="1" lang="zh-CN" alt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97" t="-2941" r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/>
              <a:t> 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系统：变迁序列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29625" y="0"/>
            <a:ext cx="3762375" cy="98107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3600" dirty="0" smtClean="0"/>
              </a:p>
              <a:p>
                <a:pPr marL="0" indent="0">
                  <a:buNone/>
                </a:pPr>
                <a:r>
                  <a:rPr kumimoji="1" lang="zh-CN" altLang="en-US" sz="3600" dirty="0" smtClean="0"/>
                  <a:t>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kumimoji="1" lang="zh-CN" altLang="en-US" sz="3600" dirty="0" smtClean="0"/>
                  <a:t>的</a:t>
                </a:r>
                <a:r>
                  <a:rPr kumimoji="1" lang="zh-CN" altLang="en-US" sz="3600" dirty="0"/>
                  <a:t>变迁序列，</a:t>
                </a:r>
                <a:r>
                  <a:rPr kumimoji="1" lang="zh-CN" altLang="en-US" sz="3600" dirty="0" smtClean="0"/>
                  <a:t>如果对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charset="0"/>
                      </a:rPr>
                      <m:t>𝑖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=1,2,…,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kumimoji="1" lang="zh-CN" altLang="en-US" sz="36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∧∃</m:t>
                    </m:r>
                    <m:sSub>
                      <m:sSubPr>
                        <m:ctrlP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sz="3600" dirty="0" smtClean="0"/>
              </a:p>
              <a:p>
                <a:pPr marL="0" indent="0">
                  <a:buNone/>
                </a:pPr>
                <a:r>
                  <a:rPr kumimoji="1" lang="zh-CN" altLang="en-US" sz="3600" dirty="0" smtClean="0"/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kumimoji="1" lang="en-US" altLang="zh-CN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sz="3600" dirty="0" smtClean="0"/>
                  <a:t>。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sz="3600" dirty="0" smtClean="0"/>
                  <a:t>称为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kumimoji="1" lang="zh-CN" altLang="en-US" sz="3600" dirty="0"/>
                  <a:t>的后继标识，</a:t>
                </a:r>
                <a:r>
                  <a:rPr kumimoji="1" lang="zh-CN" altLang="en-US" sz="3600" dirty="0" smtClean="0"/>
                  <a:t>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</m:d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zh-CN" sz="36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 rotWithShape="0">
                <a:blip r:embed="rId2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变迁序列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4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6725" y="0"/>
            <a:ext cx="4105275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sz="3600" dirty="0" smtClean="0"/>
                  <a:t>变迁</a:t>
                </a:r>
                <a:r>
                  <a:rPr kumimoji="1" lang="zh-CN" altLang="en-US" sz="3600" dirty="0"/>
                  <a:t>序列是从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3600" dirty="0"/>
                  <a:t>开始可以一次发生的变迁组成的序列，不是任意的变迁组成的序列</a:t>
                </a:r>
                <a:r>
                  <a:rPr kumimoji="1" lang="zh-CN" altLang="en-US" sz="3600" dirty="0" smtClean="0"/>
                  <a:t>。</a:t>
                </a:r>
              </a:p>
              <a:p>
                <a:pPr marL="0" indent="0">
                  <a:buNone/>
                </a:pPr>
                <a:endParaRPr kumimoji="1" lang="en-US" altLang="zh-CN" sz="3600" dirty="0"/>
              </a:p>
              <a:p>
                <a:pPr marL="0" indent="0">
                  <a:buNone/>
                </a:pPr>
                <a:r>
                  <a:rPr kumimoji="1" lang="zh-CN" altLang="en-US" sz="3600" dirty="0"/>
                  <a:t>变迁序列可以拓展到无穷</a:t>
                </a:r>
                <a:r>
                  <a:rPr kumimoji="1" lang="zh-CN" altLang="en-US" sz="3600" dirty="0" smtClean="0"/>
                  <a:t>序列：</a:t>
                </a:r>
              </a:p>
              <a:p>
                <a:pPr marL="0" indent="0">
                  <a:buNone/>
                </a:pPr>
                <a:endParaRPr kumimoji="1" lang="en-US" altLang="zh-CN" sz="3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</m:oMath>
                </a14:m>
                <a:r>
                  <a:rPr kumimoji="1" lang="zh-CN" altLang="en-US" sz="3600" dirty="0"/>
                  <a:t>为无穷序列，如果它的任何有限前缀均为变</a:t>
                </a:r>
                <a:r>
                  <a:rPr kumimoji="1" lang="zh-CN" altLang="en-US" sz="3600" dirty="0" smtClean="0"/>
                  <a:t>迁序列，则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3600" dirty="0" smtClean="0"/>
                  <a:t>是（无穷）变迁序列</a:t>
                </a:r>
                <a:endParaRPr kumimoji="1"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 rotWithShape="0">
                <a:blip r:embed="rId2"/>
                <a:stretch>
                  <a:fillRect l="-1797" t="-2622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系统：变迁序列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86775" y="0"/>
            <a:ext cx="3705225" cy="981076"/>
          </a:xfrm>
        </p:spPr>
        <p:txBody>
          <a:bodyPr/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sz="3600" dirty="0" smtClean="0"/>
                  <a:t>主要关心状态，即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zh-CN" altLang="en-US" sz="36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sz="3600" dirty="0" smtClean="0"/>
                  <a:t>定义：活性</a:t>
                </a:r>
                <a:endParaRPr kumimoji="1" lang="en-US" altLang="zh-CN" sz="3600" dirty="0" smtClean="0"/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sz="3200" dirty="0" smtClean="0"/>
                  <a:t>变迁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zh-CN" altLang="en-US" sz="3200" dirty="0" smtClean="0"/>
                  <a:t>是活的，如果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32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zh-CN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 ∃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3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kumimoji="1" lang="en-US" altLang="zh-CN" sz="32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zh-CN" altLang="en-US" sz="3200" dirty="0" smtClean="0"/>
                  <a:t>是活的，如果它的所有变迁都是活的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系统性质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活性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6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1" y="0"/>
            <a:ext cx="3733800" cy="98107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Petri</a:t>
            </a:r>
            <a:r>
              <a:rPr kumimoji="1" lang="zh-CN" altLang="en-US" dirty="0" smtClean="0"/>
              <a:t>网系统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sz="3600" dirty="0" smtClean="0"/>
                  <a:t>主要关注变迁</a:t>
                </a:r>
                <a:endParaRPr kumimoji="1" lang="en-US" altLang="zh-CN" sz="3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sz="3600" dirty="0" smtClean="0"/>
                  <a:t>定义：</a:t>
                </a:r>
                <a:r>
                  <a:rPr kumimoji="1" lang="zh-CN" altLang="en-US" sz="3600" dirty="0"/>
                  <a:t>有界性</a:t>
                </a:r>
                <a:endParaRPr kumimoji="1" lang="en-US" altLang="zh-CN" sz="3600" dirty="0" smtClean="0"/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sz="3200" dirty="0" smtClean="0"/>
                  <a:t>如果有正整数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i="1" dirty="0">
                        <a:latin typeface="Cambria Math" panose="02040503050406030204" pitchFamily="18" charset="0"/>
                      </a:rPr>
                      <m:t>k</m:t>
                    </m:r>
                    <m:r>
                      <a:rPr kumimoji="1" lang="zh-CN" altLang="en-US" sz="320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sz="3200" i="1" dirty="0">
                        <a:latin typeface="Cambria Math" panose="02040503050406030204" pitchFamily="18" charset="0"/>
                      </a:rPr>
                      <m:t>使得</m:t>
                    </m:r>
                  </m:oMath>
                </a14:m>
                <a:r>
                  <a:rPr kumimoji="1" lang="en-US" altLang="zh-CN" sz="32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3200" b="0" i="1" smtClean="0">
                        <a:latin typeface="Cambria Math" charset="0"/>
                      </a:rPr>
                      <m:t>&gt;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m:rPr>
                        <m:sty m:val="p"/>
                      </m:rP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kumimoji="1" lang="zh-CN" altLang="en-US" sz="3200" dirty="0" smtClean="0"/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zh-CN" altLang="en-US" sz="3200" dirty="0" smtClean="0"/>
                  <a:t>称为有界系统</a:t>
                </a:r>
                <a:endParaRPr kumimoji="1" lang="en-US" altLang="zh-CN" sz="3200" dirty="0" smtClean="0"/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sz="3200" dirty="0" smtClean="0"/>
                  <a:t>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i="1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kumimoji="1" lang="zh-CN" altLang="en-US" sz="3200" dirty="0" smtClean="0"/>
                  <a:t>已知，则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zh-CN" altLang="en-US" sz="3200" dirty="0" smtClean="0"/>
                  <a:t>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i="1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kumimoji="1" lang="zh-CN" altLang="en-US" sz="3200" dirty="0" smtClean="0"/>
                  <a:t>为界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97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系统性质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有界性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8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8251" y="0"/>
            <a:ext cx="3333750" cy="981076"/>
          </a:xfrm>
        </p:spPr>
        <p:txBody>
          <a:bodyPr/>
          <a:lstStyle/>
          <a:p>
            <a:r>
              <a:rPr lang="en-US" altLang="zh-CN" dirty="0" smtClean="0"/>
              <a:t>Petri</a:t>
            </a:r>
            <a:r>
              <a:rPr lang="zh-CN" altLang="en-US" dirty="0" smtClean="0"/>
              <a:t>网系统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 smtClean="0"/>
              <a:t>教堂婚礼系统是活的，以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为界</a:t>
            </a:r>
            <a:endParaRPr lang="en-US" altLang="zh-CN" sz="3600" dirty="0" smtClean="0"/>
          </a:p>
          <a:p>
            <a:pPr marL="0" indent="0">
              <a:buNone/>
            </a:pPr>
            <a:endParaRPr lang="zh-CN" altLang="en-US" sz="3600" dirty="0" smtClean="0"/>
          </a:p>
          <a:p>
            <a:pPr marL="0" indent="0">
              <a:buNone/>
            </a:pPr>
            <a:r>
              <a:rPr lang="zh-CN" altLang="en-US" sz="3600" dirty="0" smtClean="0"/>
              <a:t>哲学家问题的网系统是活的，以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为界</a:t>
            </a:r>
            <a:endParaRPr lang="en-US" sz="36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3741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系统性质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有界性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1" y="0"/>
            <a:ext cx="3505200" cy="98107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Petri</a:t>
            </a:r>
            <a:r>
              <a:rPr lang="zh-CN" altLang="en-US" dirty="0" smtClean="0"/>
              <a:t>网系统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825625"/>
                <a:ext cx="11229974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3600" dirty="0" smtClean="0"/>
                  <a:t>定义：公平性</a:t>
                </a:r>
                <a:endParaRPr lang="en-US" altLang="zh-CN" sz="36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/>
                  <a:t>如果存在无穷变迁序列</a:t>
                </a:r>
                <a14:m>
                  <m:oMath xmlns:m="http://schemas.openxmlformats.org/officeDocument/2006/math">
                    <m:r>
                      <a:rPr lang="zh-CN" altLang="en-US" sz="32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3200" dirty="0" smtClean="0"/>
                  <a:t>和变迁子集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3200" dirty="0" smtClean="0"/>
                  <a:t>,</a:t>
                </a:r>
                <a:r>
                  <a:rPr lang="zh-CN" altLang="en-US" sz="3200" dirty="0" smtClean="0"/>
                  <a:t>使得 </a:t>
                </a:r>
                <a:endParaRPr lang="en-US" altLang="zh-CN" sz="3200" b="0" i="1" dirty="0" smtClean="0">
                  <a:latin typeface="Cambria Math" panose="02040503050406030204" pitchFamily="18" charset="0"/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#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=∞  ∧  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#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altLang="zh-CN" sz="3200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3200" dirty="0" smtClean="0"/>
                  <a:t>  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32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3200" b="1" dirty="0" smtClean="0"/>
                  <a:t>不公平</a:t>
                </a:r>
                <a:r>
                  <a:rPr lang="zh-CN" altLang="en-US" sz="3200" dirty="0" smtClean="0"/>
                  <a:t>的，其中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#</m:t>
                    </m:r>
                    <m:d>
                      <m:dPr>
                        <m:ctrlPr>
                          <a:rPr lang="en-U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200" dirty="0" smtClean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sz="3200" dirty="0" smtClean="0"/>
                  <a:t>中变迁在</a:t>
                </a:r>
                <a14:m>
                  <m:oMath xmlns:m="http://schemas.openxmlformats.org/officeDocument/2006/math">
                    <m:r>
                      <a:rPr lang="zh-CN" altLang="en-US" sz="32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3200" dirty="0" smtClean="0"/>
                  <a:t>中出现的次数</a:t>
                </a:r>
                <a:endParaRPr lang="en-US" altLang="zh-CN" sz="32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/>
                  <a:t>不符合上述条件的系统是</a:t>
                </a:r>
                <a:r>
                  <a:rPr lang="zh-CN" altLang="en-US" sz="3200" b="1" dirty="0" smtClean="0"/>
                  <a:t>公平</a:t>
                </a:r>
                <a:r>
                  <a:rPr lang="zh-CN" altLang="en-US" sz="3200" dirty="0" smtClean="0"/>
                  <a:t>的</a:t>
                </a:r>
                <a:endParaRPr lang="en-US" altLang="zh-CN" sz="32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825625"/>
                <a:ext cx="11229974" cy="4351338"/>
              </a:xfrm>
              <a:blipFill rotWithShape="0">
                <a:blip r:embed="rId3"/>
                <a:stretch>
                  <a:fillRect l="-1629" r="-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71525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系统性质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公平性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08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3925" y="0"/>
            <a:ext cx="3648075" cy="98107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Petri</a:t>
            </a:r>
            <a:r>
              <a:rPr lang="zh-CN" altLang="en-US" dirty="0" smtClean="0"/>
              <a:t>网系统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教堂婚礼系统</a:t>
            </a:r>
            <a:r>
              <a:rPr lang="zh-CN" altLang="en-US" sz="3600" dirty="0" smtClean="0"/>
              <a:t>是公平的</a:t>
            </a:r>
          </a:p>
          <a:p>
            <a:endParaRPr lang="en-US" altLang="zh-CN" sz="3600" dirty="0" smtClean="0"/>
          </a:p>
          <a:p>
            <a:r>
              <a:rPr lang="zh-CN" altLang="en-US" sz="3600" dirty="0"/>
              <a:t>哲学家问题的网系统</a:t>
            </a:r>
            <a:r>
              <a:rPr lang="zh-CN" altLang="en-US" sz="3600" dirty="0" smtClean="0"/>
              <a:t>是不公平的</a:t>
            </a:r>
            <a:endParaRPr lang="en-US" altLang="zh-CN" sz="3600" dirty="0" smtClean="0"/>
          </a:p>
          <a:p>
            <a:endParaRPr lang="en-US" sz="3600" dirty="0"/>
          </a:p>
          <a:p>
            <a:pPr marL="0" indent="0">
              <a:buNone/>
            </a:pPr>
            <a:r>
              <a:rPr lang="zh-CN" altLang="en-US" sz="3600" dirty="0">
                <a:solidFill>
                  <a:srgbClr val="FF0000"/>
                </a:solidFill>
              </a:rPr>
              <a:t>？</a:t>
            </a:r>
            <a:r>
              <a:rPr lang="zh-CN" altLang="en-US" sz="3600" dirty="0" smtClean="0">
                <a:solidFill>
                  <a:srgbClr val="FF0000"/>
                </a:solidFill>
              </a:rPr>
              <a:t>公平性的定义合理吗</a:t>
            </a:r>
            <a:r>
              <a:rPr lang="en-US" altLang="zh-CN" sz="3600" dirty="0" smtClean="0">
                <a:solidFill>
                  <a:srgbClr val="FF0000"/>
                </a:solidFill>
              </a:rPr>
              <a:t>?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71525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系统性质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公平性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6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Petri</a:t>
            </a:r>
            <a:r>
              <a:rPr lang="zh-CN" altLang="en-US" dirty="0" smtClean="0"/>
              <a:t>网系统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3600" dirty="0" smtClean="0"/>
                  <a:t>状态变迁并重：网系统进程</a:t>
                </a:r>
                <a:endParaRPr lang="en-US" altLang="zh-CN" sz="3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3600" dirty="0" smtClean="0"/>
                  <a:t>定义：出现网</a:t>
                </a:r>
                <a:endParaRPr lang="en-US" altLang="zh-CN" sz="3600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 smtClean="0"/>
                  <a:t> 称为出现网，如果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3200" dirty="0" smtClean="0"/>
                  <a:t>为有向网，且</a:t>
                </a:r>
                <a:endParaRPr lang="en-US" altLang="zh-CN" sz="3200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32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charset="0"/>
                                  </a:rPr>
                                </m:ctrlPr>
                              </m:sSupPr>
                              <m:e/>
                              <m:sup>
                                <m:r>
                                  <a:rPr lang="en-US" altLang="zh-CN" sz="3200" b="0" i="1" smtClean="0">
                                    <a:latin typeface="Cambria Math" charset="0"/>
                                  </a:rPr>
                                  <m:t>·</m:t>
                                </m:r>
                              </m:sup>
                            </m:sSup>
                            <m:r>
                              <a:rPr lang="en-US" altLang="zh-CN" sz="3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≤1∧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32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charset="0"/>
                                  </a:rPr>
                                  <m:t>·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 ∧</m:t>
                    </m:r>
                    <m:d>
                      <m:dPr>
                        <m:ctrlPr>
                          <a:rPr lang="en-US" altLang="zh-CN" sz="32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altLang="zh-CN" sz="32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sSup>
                          <m:sSupPr>
                            <m:ctrlPr>
                              <a:rPr lang="en-US" altLang="zh-CN" sz="32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32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7715250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P/T</a:t>
            </a:r>
            <a:r>
              <a:rPr kumimoji="1" lang="zh-CN" altLang="en-US" dirty="0" smtClean="0"/>
              <a:t>系统性质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进程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2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网系统进程</a:t>
            </a:r>
            <a:endParaRPr 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2404835" y="1127096"/>
            <a:ext cx="6766597" cy="2385675"/>
            <a:chOff x="995237" y="1103150"/>
            <a:chExt cx="8700229" cy="3067408"/>
          </a:xfrm>
        </p:grpSpPr>
        <p:sp>
          <p:nvSpPr>
            <p:cNvPr id="4" name="矩形 3"/>
            <p:cNvSpPr/>
            <p:nvPr/>
          </p:nvSpPr>
          <p:spPr>
            <a:xfrm>
              <a:off x="2753814" y="2662422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318005" y="350773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63"/>
            <p:cNvCxnSpPr>
              <a:stCxn id="5" idx="6"/>
            </p:cNvCxnSpPr>
            <p:nvPr/>
          </p:nvCxnSpPr>
          <p:spPr>
            <a:xfrm flipV="1">
              <a:off x="1778805" y="3123222"/>
              <a:ext cx="1018547" cy="6149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995237" y="1939445"/>
                  <a:ext cx="368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237" y="1939445"/>
                  <a:ext cx="3687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083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椭圆 7"/>
            <p:cNvSpPr/>
            <p:nvPr/>
          </p:nvSpPr>
          <p:spPr>
            <a:xfrm>
              <a:off x="1318005" y="185922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63"/>
            <p:cNvCxnSpPr>
              <a:stCxn id="8" idx="6"/>
            </p:cNvCxnSpPr>
            <p:nvPr/>
          </p:nvCxnSpPr>
          <p:spPr>
            <a:xfrm>
              <a:off x="1778805" y="2089622"/>
              <a:ext cx="970074" cy="572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4036923" y="266242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20032" y="2662422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36923" y="370975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624910" y="162882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624910" y="266242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29788" y="2662422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9234666" y="266242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63"/>
            <p:cNvCxnSpPr/>
            <p:nvPr/>
          </p:nvCxnSpPr>
          <p:spPr>
            <a:xfrm>
              <a:off x="3214614" y="2892822"/>
              <a:ext cx="8223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63"/>
            <p:cNvCxnSpPr/>
            <p:nvPr/>
          </p:nvCxnSpPr>
          <p:spPr>
            <a:xfrm>
              <a:off x="4497723" y="2892822"/>
              <a:ext cx="8223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63"/>
            <p:cNvCxnSpPr>
              <a:stCxn id="12" idx="6"/>
            </p:cNvCxnSpPr>
            <p:nvPr/>
          </p:nvCxnSpPr>
          <p:spPr>
            <a:xfrm flipV="1">
              <a:off x="4497723" y="3126421"/>
              <a:ext cx="865847" cy="8137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63"/>
            <p:cNvCxnSpPr/>
            <p:nvPr/>
          </p:nvCxnSpPr>
          <p:spPr>
            <a:xfrm>
              <a:off x="5780832" y="2892822"/>
              <a:ext cx="84407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63"/>
            <p:cNvCxnSpPr/>
            <p:nvPr/>
          </p:nvCxnSpPr>
          <p:spPr>
            <a:xfrm>
              <a:off x="7085710" y="2892822"/>
              <a:ext cx="84407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63"/>
            <p:cNvCxnSpPr>
              <a:stCxn id="13" idx="6"/>
            </p:cNvCxnSpPr>
            <p:nvPr/>
          </p:nvCxnSpPr>
          <p:spPr>
            <a:xfrm>
              <a:off x="7085710" y="1859222"/>
              <a:ext cx="865847" cy="806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63"/>
            <p:cNvCxnSpPr/>
            <p:nvPr/>
          </p:nvCxnSpPr>
          <p:spPr>
            <a:xfrm>
              <a:off x="8390588" y="2892822"/>
              <a:ext cx="84407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999872" y="3553472"/>
                  <a:ext cx="368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872" y="3553472"/>
                  <a:ext cx="36877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66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4153184" y="3188527"/>
                  <a:ext cx="368780" cy="521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3184" y="3188527"/>
                  <a:ext cx="368780" cy="521232"/>
                </a:xfrm>
                <a:prstGeom prst="rect">
                  <a:avLst/>
                </a:prstGeom>
                <a:blipFill>
                  <a:blip r:embed="rId6"/>
                  <a:stretch>
                    <a:fillRect l="-27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4143899" y="2103291"/>
                  <a:ext cx="36878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899" y="2103291"/>
                  <a:ext cx="368780" cy="369331"/>
                </a:xfrm>
                <a:prstGeom prst="rect">
                  <a:avLst/>
                </a:prstGeom>
                <a:blipFill>
                  <a:blip r:embed="rId7"/>
                  <a:stretch>
                    <a:fillRect l="-27660" b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6709696" y="2164404"/>
                  <a:ext cx="36878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696" y="2164404"/>
                  <a:ext cx="368780" cy="369331"/>
                </a:xfrm>
                <a:prstGeom prst="rect">
                  <a:avLst/>
                </a:prstGeom>
                <a:blipFill>
                  <a:blip r:embed="rId8"/>
                  <a:stretch>
                    <a:fillRect l="-29787" b="-31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6709696" y="1103150"/>
                  <a:ext cx="36878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696" y="1103150"/>
                  <a:ext cx="368780" cy="369331"/>
                </a:xfrm>
                <a:prstGeom prst="rect">
                  <a:avLst/>
                </a:prstGeom>
                <a:blipFill>
                  <a:blip r:embed="rId9"/>
                  <a:stretch>
                    <a:fillRect l="-2978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9326685" y="2103291"/>
                  <a:ext cx="36878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685" y="2103291"/>
                  <a:ext cx="368780" cy="369331"/>
                </a:xfrm>
                <a:prstGeom prst="rect">
                  <a:avLst/>
                </a:prstGeom>
                <a:blipFill>
                  <a:blip r:embed="rId10"/>
                  <a:stretch>
                    <a:fillRect l="-27660" b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2821593" y="3127968"/>
                  <a:ext cx="368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593" y="3127968"/>
                  <a:ext cx="368779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9149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5422888" y="3148299"/>
                  <a:ext cx="368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888" y="3148299"/>
                  <a:ext cx="368779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7021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8048149" y="3153168"/>
                  <a:ext cx="368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149" y="3153168"/>
                  <a:ext cx="368779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7021" b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248833" y="4522554"/>
                <a:ext cx="9920729" cy="1392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每个库所至多一条入弧一条出弧。（产生或消耗）</a:t>
                </a:r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没有环</a:t>
                </a:r>
                <a:r>
                  <a:rPr lang="zh-CN" altLang="en-US" sz="2800" dirty="0" smtClean="0"/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∪⋯</m:t>
                    </m:r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833" y="4522554"/>
                <a:ext cx="9920729" cy="1392304"/>
              </a:xfrm>
              <a:prstGeom prst="rect">
                <a:avLst/>
              </a:prstGeom>
              <a:blipFill rotWithShape="0">
                <a:blip r:embed="rId1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4672264" y="3666456"/>
                <a:ext cx="23203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出现网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264" y="3666456"/>
                <a:ext cx="2320396" cy="523220"/>
              </a:xfrm>
              <a:prstGeom prst="rect">
                <a:avLst/>
              </a:prstGeom>
              <a:blipFill rotWithShape="0">
                <a:blip r:embed="rId15"/>
                <a:stretch>
                  <a:fillRect t="-9302" b="-33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6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有</a:t>
            </a:r>
            <a:r>
              <a:rPr kumimoji="1" lang="zh-CN" altLang="en-US" smtClean="0"/>
              <a:t>向网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sz="3600" dirty="0" smtClean="0"/>
                  <a:t>	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charset="0"/>
                      </a:rPr>
                      <m:t>𝑆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={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𝑐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, 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, 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𝑞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, 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𝑑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}</m:t>
                    </m:r>
                  </m:oMath>
                </a14:m>
                <a:endParaRPr kumimoji="1" lang="zh-CN" altLang="en-US" sz="3600" dirty="0" smtClean="0"/>
              </a:p>
              <a:p>
                <a:pPr marL="0" indent="0">
                  <a:buNone/>
                </a:pPr>
                <a:r>
                  <a:rPr kumimoji="1" lang="zh-CN" altLang="en-US" sz="360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 b="0" i="0" smtClean="0">
                        <a:latin typeface="Cambria Math" charset="0"/>
                      </a:rPr>
                      <m:t>T</m:t>
                    </m:r>
                    <m:r>
                      <a:rPr kumimoji="1" lang="en-US" altLang="zh-CN" sz="3600" i="1">
                        <a:latin typeface="Cambria Math" charset="0"/>
                      </a:rPr>
                      <m:t>={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𝑐𝑥</m:t>
                    </m:r>
                    <m:r>
                      <a:rPr kumimoji="1" lang="en-US" altLang="zh-CN" sz="3600" i="1">
                        <a:latin typeface="Cambria Math" charset="0"/>
                      </a:rPr>
                      <m:t>, 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𝑥𝑞</m:t>
                    </m:r>
                    <m:r>
                      <a:rPr kumimoji="1" lang="en-US" altLang="zh-CN" sz="3600" i="1">
                        <a:latin typeface="Cambria Math" charset="0"/>
                      </a:rPr>
                      <m:t>, 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𝑞𝑑</m:t>
                    </m:r>
                    <m:r>
                      <a:rPr kumimoji="1" lang="en-US" altLang="zh-CN" sz="3600" i="1">
                        <a:latin typeface="Cambria Math" charset="0"/>
                      </a:rPr>
                      <m:t>, </m:t>
                    </m:r>
                    <m:r>
                      <a:rPr kumimoji="1" lang="en-US" altLang="zh-CN" sz="3600" i="1">
                        <a:latin typeface="Cambria Math" charset="0"/>
                      </a:rPr>
                      <m:t>𝑑𝑐</m:t>
                    </m:r>
                    <m:r>
                      <a:rPr kumimoji="1" lang="en-US" altLang="zh-CN" sz="3600" i="1">
                        <a:latin typeface="Cambria Math" charset="0"/>
                      </a:rPr>
                      <m:t>}</m:t>
                    </m:r>
                  </m:oMath>
                </a14:m>
                <a:endParaRPr kumimoji="1" lang="zh-CN" altLang="en-US" sz="3600" dirty="0" smtClean="0"/>
              </a:p>
              <a:p>
                <a:pPr marL="0" indent="0">
                  <a:buNone/>
                </a:pPr>
                <a:r>
                  <a:rPr kumimoji="1" lang="zh-CN" altLang="en-US" sz="36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600" b="0" i="0" smtClean="0">
                        <a:latin typeface="Cambria Math" charset="0"/>
                      </a:rPr>
                      <m:t>F</m:t>
                    </m:r>
                    <m:r>
                      <a:rPr kumimoji="1" lang="en-US" altLang="zh-CN" sz="3600" i="1"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𝑐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𝑐𝑥</m:t>
                        </m:r>
                      </m:e>
                    </m:d>
                    <m:r>
                      <a:rPr kumimoji="1" lang="en-US" altLang="zh-CN" sz="3600" b="0" i="1" smtClean="0">
                        <a:latin typeface="Cambria Math" charset="0"/>
                      </a:rPr>
                      <m:t>,</m:t>
                    </m:r>
                    <m:r>
                      <a:rPr kumimoji="1" lang="zh-CN" altLang="en-US" sz="3600" b="0" i="1" smtClean="0">
                        <a:latin typeface="Cambria Math" charset="0"/>
                      </a:rPr>
                      <m:t>  </m:t>
                    </m:r>
                    <m:d>
                      <m:dPr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𝑐𝑥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3600" i="1">
                        <a:latin typeface="Cambria Math" charset="0"/>
                      </a:rPr>
                      <m:t>, </m:t>
                    </m:r>
                    <m:r>
                      <a:rPr kumimoji="1" lang="zh-CN" altLang="en-US" sz="3600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𝑥𝑞</m:t>
                        </m:r>
                      </m:e>
                    </m:d>
                    <m:r>
                      <a:rPr kumimoji="1" lang="en-US" altLang="zh-CN" sz="3600" i="1">
                        <a:latin typeface="Cambria Math" charset="0"/>
                      </a:rPr>
                      <m:t>, </m:t>
                    </m:r>
                    <m:r>
                      <a:rPr kumimoji="1" lang="zh-CN" altLang="en-US" sz="3600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𝑥𝑞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kumimoji="1" lang="en-US" altLang="zh-CN" sz="3600" i="1">
                        <a:latin typeface="Cambria Math" charset="0"/>
                      </a:rPr>
                      <m:t>, </m:t>
                    </m:r>
                  </m:oMath>
                </a14:m>
                <a:endParaRPr kumimoji="1" lang="zh-CN" altLang="en-US" sz="36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kumimoji="1" lang="zh-CN" altLang="en-US" sz="3600" b="0" dirty="0" smtClean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𝑞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𝑞𝑑</m:t>
                        </m:r>
                      </m:e>
                    </m:d>
                    <m:r>
                      <a:rPr kumimoji="1" lang="en-US" altLang="zh-CN" sz="3600" b="0" i="1" smtClean="0">
                        <a:latin typeface="Cambria Math" charset="0"/>
                      </a:rPr>
                      <m:t>,</m:t>
                    </m:r>
                    <m:r>
                      <a:rPr kumimoji="1" lang="zh-CN" altLang="en-US" sz="3600" b="0" i="1" smtClean="0">
                        <a:latin typeface="Cambria Math" charset="0"/>
                      </a:rPr>
                      <m:t>  </m:t>
                    </m:r>
                    <m:d>
                      <m:dPr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𝑞𝑑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kumimoji="1" lang="en-US" altLang="zh-CN" sz="3600" b="0" i="1" smtClean="0">
                        <a:latin typeface="Cambria Math" charset="0"/>
                      </a:rPr>
                      <m:t>,</m:t>
                    </m:r>
                    <m:r>
                      <a:rPr kumimoji="1" lang="zh-CN" altLang="en-US" sz="3600" b="0" i="1" smtClean="0">
                        <a:latin typeface="Cambria Math" charset="0"/>
                      </a:rPr>
                      <m:t>  </m:t>
                    </m:r>
                    <m:d>
                      <m:dPr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3600" b="0" i="1" smtClean="0">
                            <a:latin typeface="Cambria Math" charset="0"/>
                          </a:rPr>
                          <m:t>𝑑𝑐</m:t>
                        </m:r>
                      </m:e>
                    </m:d>
                    <m:r>
                      <a:rPr kumimoji="1" lang="en-US" altLang="zh-CN" sz="3600" b="0" i="1" smtClean="0">
                        <a:latin typeface="Cambria Math" charset="0"/>
                      </a:rPr>
                      <m:t>,</m:t>
                    </m:r>
                    <m:r>
                      <a:rPr kumimoji="1" lang="zh-CN" altLang="en-US" sz="3600" b="0" i="1" smtClean="0">
                        <a:latin typeface="Cambria Math" charset="0"/>
                      </a:rPr>
                      <m:t>  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𝑑𝑐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𝑐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)}</m:t>
                    </m:r>
                  </m:oMath>
                </a14:m>
                <a:endParaRPr kumimoji="1" lang="zh-CN" altLang="en-US" sz="3600" dirty="0" smtClean="0"/>
              </a:p>
              <a:p>
                <a:pPr marL="0" indent="0">
                  <a:buNone/>
                </a:pPr>
                <a:r>
                  <a:rPr kumimoji="1" lang="zh-CN" altLang="en-US" sz="36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60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a:rPr kumimoji="1" lang="en-US" altLang="zh-CN" sz="36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>
                        <a:latin typeface="Cambria Math" charset="0"/>
                      </a:rPr>
                      <m:t>={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𝑆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, 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𝑇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;</m:t>
                    </m:r>
                    <m:r>
                      <a:rPr kumimoji="1" lang="en-US" altLang="zh-CN" sz="3600" b="0" i="1" smtClean="0">
                        <a:latin typeface="Cambria Math" charset="0"/>
                      </a:rPr>
                      <m:t>𝐹</m:t>
                    </m:r>
                    <m:r>
                      <a:rPr kumimoji="1" lang="en-US" altLang="zh-CN" sz="3600" i="1">
                        <a:latin typeface="Cambria Math" charset="0"/>
                      </a:rPr>
                      <m:t>}</m:t>
                    </m:r>
                  </m:oMath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37165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例题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3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网系统进程</a:t>
            </a:r>
            <a:endParaRPr 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710829" y="1673335"/>
            <a:ext cx="6164765" cy="2173489"/>
            <a:chOff x="995237" y="1103150"/>
            <a:chExt cx="8700229" cy="3067408"/>
          </a:xfrm>
        </p:grpSpPr>
        <p:sp>
          <p:nvSpPr>
            <p:cNvPr id="4" name="矩形 3"/>
            <p:cNvSpPr/>
            <p:nvPr/>
          </p:nvSpPr>
          <p:spPr>
            <a:xfrm>
              <a:off x="2753814" y="2662422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318005" y="350773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63"/>
            <p:cNvCxnSpPr>
              <a:stCxn id="5" idx="6"/>
            </p:cNvCxnSpPr>
            <p:nvPr/>
          </p:nvCxnSpPr>
          <p:spPr>
            <a:xfrm flipV="1">
              <a:off x="1778805" y="3123222"/>
              <a:ext cx="1018547" cy="6149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995237" y="1939445"/>
                  <a:ext cx="368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237" y="1939445"/>
                  <a:ext cx="36877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5714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椭圆 7"/>
            <p:cNvSpPr/>
            <p:nvPr/>
          </p:nvSpPr>
          <p:spPr>
            <a:xfrm>
              <a:off x="1318005" y="185922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63"/>
            <p:cNvCxnSpPr>
              <a:stCxn id="8" idx="6"/>
            </p:cNvCxnSpPr>
            <p:nvPr/>
          </p:nvCxnSpPr>
          <p:spPr>
            <a:xfrm>
              <a:off x="1778805" y="2089622"/>
              <a:ext cx="970074" cy="572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4036923" y="266242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20032" y="2662422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36923" y="3709758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624910" y="162882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624910" y="266242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29788" y="2662422"/>
              <a:ext cx="460800" cy="4608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9234666" y="2662422"/>
              <a:ext cx="460800" cy="460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63"/>
            <p:cNvCxnSpPr/>
            <p:nvPr/>
          </p:nvCxnSpPr>
          <p:spPr>
            <a:xfrm>
              <a:off x="3214614" y="2892822"/>
              <a:ext cx="8223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63"/>
            <p:cNvCxnSpPr/>
            <p:nvPr/>
          </p:nvCxnSpPr>
          <p:spPr>
            <a:xfrm>
              <a:off x="4497723" y="2892822"/>
              <a:ext cx="8223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63"/>
            <p:cNvCxnSpPr>
              <a:stCxn id="12" idx="6"/>
            </p:cNvCxnSpPr>
            <p:nvPr/>
          </p:nvCxnSpPr>
          <p:spPr>
            <a:xfrm flipV="1">
              <a:off x="4497723" y="3126421"/>
              <a:ext cx="865847" cy="8137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63"/>
            <p:cNvCxnSpPr/>
            <p:nvPr/>
          </p:nvCxnSpPr>
          <p:spPr>
            <a:xfrm>
              <a:off x="5780832" y="2892822"/>
              <a:ext cx="84407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63"/>
            <p:cNvCxnSpPr/>
            <p:nvPr/>
          </p:nvCxnSpPr>
          <p:spPr>
            <a:xfrm>
              <a:off x="7085710" y="2892822"/>
              <a:ext cx="84407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63"/>
            <p:cNvCxnSpPr>
              <a:stCxn id="13" idx="6"/>
            </p:cNvCxnSpPr>
            <p:nvPr/>
          </p:nvCxnSpPr>
          <p:spPr>
            <a:xfrm>
              <a:off x="7085710" y="1859222"/>
              <a:ext cx="865847" cy="806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63"/>
            <p:cNvCxnSpPr/>
            <p:nvPr/>
          </p:nvCxnSpPr>
          <p:spPr>
            <a:xfrm>
              <a:off x="8390588" y="2892822"/>
              <a:ext cx="84407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999872" y="3553472"/>
                  <a:ext cx="368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872" y="3553472"/>
                  <a:ext cx="3687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4884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4153184" y="3188527"/>
                  <a:ext cx="368780" cy="521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3184" y="3188527"/>
                  <a:ext cx="368780" cy="521232"/>
                </a:xfrm>
                <a:prstGeom prst="rect">
                  <a:avLst/>
                </a:prstGeom>
                <a:blipFill>
                  <a:blip r:embed="rId5"/>
                  <a:stretch>
                    <a:fillRect l="-37209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4143899" y="2103291"/>
                  <a:ext cx="36878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899" y="2103291"/>
                  <a:ext cx="368780" cy="369331"/>
                </a:xfrm>
                <a:prstGeom prst="rect">
                  <a:avLst/>
                </a:prstGeom>
                <a:blipFill>
                  <a:blip r:embed="rId6"/>
                  <a:stretch>
                    <a:fillRect l="-38095" r="-2381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6709696" y="2164404"/>
                  <a:ext cx="36878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696" y="2164404"/>
                  <a:ext cx="368780" cy="369331"/>
                </a:xfrm>
                <a:prstGeom prst="rect">
                  <a:avLst/>
                </a:prstGeom>
                <a:blipFill>
                  <a:blip r:embed="rId7"/>
                  <a:stretch>
                    <a:fillRect l="-37209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6709696" y="1103150"/>
                  <a:ext cx="36878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696" y="1103150"/>
                  <a:ext cx="368780" cy="369331"/>
                </a:xfrm>
                <a:prstGeom prst="rect">
                  <a:avLst/>
                </a:prstGeom>
                <a:blipFill>
                  <a:blip r:embed="rId8"/>
                  <a:stretch>
                    <a:fillRect l="-37209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9326685" y="2103291"/>
                  <a:ext cx="36878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685" y="2103291"/>
                  <a:ext cx="368780" cy="369331"/>
                </a:xfrm>
                <a:prstGeom prst="rect">
                  <a:avLst/>
                </a:prstGeom>
                <a:blipFill>
                  <a:blip r:embed="rId9"/>
                  <a:stretch>
                    <a:fillRect l="-37209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2821593" y="3127968"/>
                  <a:ext cx="368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593" y="3127968"/>
                  <a:ext cx="36877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3256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5422888" y="3148299"/>
                  <a:ext cx="368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888" y="3148299"/>
                  <a:ext cx="368779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3256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8048149" y="3153168"/>
                  <a:ext cx="368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149" y="3153168"/>
                  <a:ext cx="368779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3256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/>
          <p:nvPr/>
        </p:nvGrpSpPr>
        <p:grpSpPr>
          <a:xfrm>
            <a:off x="7972287" y="1865803"/>
            <a:ext cx="2898434" cy="2070526"/>
            <a:chOff x="1175983" y="596557"/>
            <a:chExt cx="7227693" cy="5163179"/>
          </a:xfrm>
        </p:grpSpPr>
        <p:sp>
          <p:nvSpPr>
            <p:cNvPr id="38" name="椭圆 37"/>
            <p:cNvSpPr/>
            <p:nvPr/>
          </p:nvSpPr>
          <p:spPr>
            <a:xfrm>
              <a:off x="1448767" y="797972"/>
              <a:ext cx="954283" cy="9542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9" name="椭圆 38"/>
            <p:cNvSpPr/>
            <p:nvPr/>
          </p:nvSpPr>
          <p:spPr>
            <a:xfrm>
              <a:off x="1582487" y="2908161"/>
              <a:ext cx="954283" cy="9542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4235520" y="1689018"/>
              <a:ext cx="799837" cy="7998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1" name="椭圆 40"/>
            <p:cNvSpPr/>
            <p:nvPr/>
          </p:nvSpPr>
          <p:spPr>
            <a:xfrm>
              <a:off x="6893818" y="2908160"/>
              <a:ext cx="954283" cy="9542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42" name="直接箭头连接符 41"/>
            <p:cNvCxnSpPr>
              <a:cxnSpLocks/>
              <a:stCxn id="39" idx="7"/>
              <a:endCxn id="40" idx="1"/>
            </p:cNvCxnSpPr>
            <p:nvPr/>
          </p:nvCxnSpPr>
          <p:spPr>
            <a:xfrm flipV="1">
              <a:off x="2397018" y="2088937"/>
              <a:ext cx="1838502" cy="9589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cxnSpLocks/>
              <a:stCxn id="40" idx="3"/>
              <a:endCxn id="41" idx="1"/>
            </p:cNvCxnSpPr>
            <p:nvPr/>
          </p:nvCxnSpPr>
          <p:spPr>
            <a:xfrm>
              <a:off x="5035357" y="2088937"/>
              <a:ext cx="1998213" cy="9589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>
              <a:off x="1970959" y="3331301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 flipH="1">
                  <a:off x="3990269" y="596557"/>
                  <a:ext cx="1354688" cy="997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90269" y="596557"/>
                  <a:ext cx="1354688" cy="997737"/>
                </a:xfrm>
                <a:prstGeom prst="rect">
                  <a:avLst/>
                </a:prstGeom>
                <a:blipFill>
                  <a:blip r:embed="rId1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/>
                <p:cNvSpPr txBox="1"/>
                <p:nvPr/>
              </p:nvSpPr>
              <p:spPr>
                <a:xfrm flipH="1">
                  <a:off x="1175983" y="1545378"/>
                  <a:ext cx="304799" cy="997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75983" y="1545378"/>
                  <a:ext cx="304799" cy="997737"/>
                </a:xfrm>
                <a:prstGeom prst="rect">
                  <a:avLst/>
                </a:prstGeom>
                <a:blipFill>
                  <a:blip r:embed="rId14"/>
                  <a:stretch>
                    <a:fillRect l="-5000" r="-175000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矩形 46"/>
            <p:cNvSpPr/>
            <p:nvPr/>
          </p:nvSpPr>
          <p:spPr>
            <a:xfrm>
              <a:off x="4242596" y="4048716"/>
              <a:ext cx="799837" cy="7998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48" name="直接箭头连接符 47"/>
            <p:cNvCxnSpPr>
              <a:cxnSpLocks/>
              <a:stCxn id="47" idx="1"/>
              <a:endCxn id="39" idx="5"/>
            </p:cNvCxnSpPr>
            <p:nvPr/>
          </p:nvCxnSpPr>
          <p:spPr>
            <a:xfrm flipH="1" flipV="1">
              <a:off x="2397018" y="3722692"/>
              <a:ext cx="1845578" cy="7259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cxnSpLocks/>
              <a:stCxn id="41" idx="3"/>
              <a:endCxn id="47" idx="3"/>
            </p:cNvCxnSpPr>
            <p:nvPr/>
          </p:nvCxnSpPr>
          <p:spPr>
            <a:xfrm flipH="1">
              <a:off x="5042433" y="3722691"/>
              <a:ext cx="1991137" cy="725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cxnSpLocks/>
              <a:stCxn id="51" idx="2"/>
              <a:endCxn id="47" idx="3"/>
            </p:cNvCxnSpPr>
            <p:nvPr/>
          </p:nvCxnSpPr>
          <p:spPr>
            <a:xfrm flipH="1" flipV="1">
              <a:off x="5042433" y="4448635"/>
              <a:ext cx="1876121" cy="8254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6918554" y="4796992"/>
              <a:ext cx="954283" cy="9542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52" name="直接箭头连接符 51"/>
            <p:cNvCxnSpPr>
              <a:cxnSpLocks/>
              <a:stCxn id="38" idx="6"/>
              <a:endCxn id="40" idx="1"/>
            </p:cNvCxnSpPr>
            <p:nvPr/>
          </p:nvCxnSpPr>
          <p:spPr>
            <a:xfrm>
              <a:off x="2403050" y="1275114"/>
              <a:ext cx="1832470" cy="8138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3" name="组合 52"/>
            <p:cNvGrpSpPr/>
            <p:nvPr/>
          </p:nvGrpSpPr>
          <p:grpSpPr>
            <a:xfrm>
              <a:off x="1739939" y="1159150"/>
              <a:ext cx="359876" cy="337320"/>
              <a:chOff x="8638197" y="2092124"/>
              <a:chExt cx="359876" cy="33732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638197" y="2092124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890073" y="2092124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8761217" y="2321444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/>
                <p:cNvSpPr txBox="1"/>
                <p:nvPr/>
              </p:nvSpPr>
              <p:spPr>
                <a:xfrm flipH="1">
                  <a:off x="1291220" y="3722691"/>
                  <a:ext cx="448718" cy="997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291220" y="3722691"/>
                  <a:ext cx="448718" cy="997737"/>
                </a:xfrm>
                <a:prstGeom prst="rect">
                  <a:avLst/>
                </a:prstGeom>
                <a:blipFill>
                  <a:blip r:embed="rId15"/>
                  <a:stretch>
                    <a:fillRect r="-106667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 flipH="1">
                  <a:off x="7954958" y="4761999"/>
                  <a:ext cx="448718" cy="997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文本框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954958" y="4761999"/>
                  <a:ext cx="448718" cy="997737"/>
                </a:xfrm>
                <a:prstGeom prst="rect">
                  <a:avLst/>
                </a:prstGeom>
                <a:blipFill>
                  <a:blip r:embed="rId16"/>
                  <a:stretch>
                    <a:fillRect r="-110345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/>
                <p:cNvSpPr txBox="1"/>
                <p:nvPr/>
              </p:nvSpPr>
              <p:spPr>
                <a:xfrm flipH="1">
                  <a:off x="7834736" y="2524691"/>
                  <a:ext cx="448718" cy="997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文本框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34736" y="2524691"/>
                  <a:ext cx="448718" cy="997737"/>
                </a:xfrm>
                <a:prstGeom prst="rect">
                  <a:avLst/>
                </a:prstGeom>
                <a:blipFill>
                  <a:blip r:embed="rId17"/>
                  <a:stretch>
                    <a:fillRect r="-106897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/>
                <p:cNvSpPr txBox="1"/>
                <p:nvPr/>
              </p:nvSpPr>
              <p:spPr>
                <a:xfrm flipH="1">
                  <a:off x="4116019" y="2845493"/>
                  <a:ext cx="1354688" cy="997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文本框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116019" y="2845493"/>
                  <a:ext cx="1354688" cy="997737"/>
                </a:xfrm>
                <a:prstGeom prst="rect">
                  <a:avLst/>
                </a:prstGeom>
                <a:blipFill>
                  <a:blip r:embed="rId1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椭圆 57"/>
            <p:cNvSpPr/>
            <p:nvPr/>
          </p:nvSpPr>
          <p:spPr>
            <a:xfrm>
              <a:off x="7316959" y="5231634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8269431" y="3825302"/>
                <a:ext cx="23203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网系统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a:rPr lang="en-US" altLang="zh-CN" sz="24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24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431" y="3825302"/>
                <a:ext cx="2320396" cy="461665"/>
              </a:xfrm>
              <a:prstGeom prst="rect">
                <a:avLst/>
              </a:prstGeom>
              <a:blipFill rotWithShape="0">
                <a:blip r:embed="rId19"/>
                <a:stretch>
                  <a:fillRect t="-108000" b="-1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1956913" y="3884150"/>
                <a:ext cx="23203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出现网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a:rPr lang="en-US" altLang="zh-CN" sz="24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N</m:t>
                        </m:r>
                      </m:e>
                      <m:sub>
                        <m:r>
                          <a:rPr lang="en-US" altLang="zh-CN" sz="24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913" y="3884150"/>
                <a:ext cx="2320396" cy="461665"/>
              </a:xfrm>
              <a:prstGeom prst="rect">
                <a:avLst/>
              </a:prstGeom>
              <a:blipFill rotWithShape="0">
                <a:blip r:embed="rId20"/>
                <a:stretch>
                  <a:fillRect t="-105263" b="-1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52033" y="4488961"/>
                <a:ext cx="10094623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 smtClean="0">
                    <a:ea typeface="Lantinghei SC Extralight" charset="-122"/>
                    <a:cs typeface="Lantinghei SC Extralight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N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a:rPr lang="en-US" altLang="zh-CN" sz="28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的一个进程（变迁发生的记录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）</a:t>
                </a:r>
                <a:r>
                  <a:rPr lang="en-US" altLang="zh-CN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, 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N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的映射</a:t>
                </a:r>
                <a:r>
                  <a:rPr lang="zh-CN" altLang="en-US" sz="2800" dirty="0" smtClean="0"/>
                  <a:t>：</a:t>
                </a:r>
                <a:endParaRPr lang="en-US" altLang="zh-CN" sz="28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sz="2800" b="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33" y="4488961"/>
                <a:ext cx="10094623" cy="2031325"/>
              </a:xfrm>
              <a:prstGeom prst="rect">
                <a:avLst/>
              </a:prstGeom>
              <a:blipFill rotWithShape="0">
                <a:blip r:embed="rId21"/>
                <a:stretch>
                  <a:fillRect r="-8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12125" y="1068213"/>
                <a:ext cx="10766089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定义：出现网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N</m:t>
                    </m:r>
                    <m:r>
                      <a:rPr lang="en-US" altLang="zh-CN" sz="28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是</a:t>
                </a:r>
                <a:r>
                  <a:rPr lang="zh-CN" altLang="en-US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网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系统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  <m:r>
                      <a:rPr lang="en-US" altLang="zh-CN" sz="28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</m:oMath>
                </a14:m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</a:t>
                </a:r>
                <a:r>
                  <a:rPr lang="zh-CN" altLang="en-US" sz="28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一个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进程，如果存在从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N</m:t>
                    </m:r>
                  </m:oMath>
                </a14:m>
                <a:r>
                  <a:rPr 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</m:oMath>
                </a14:m>
                <a:r>
                  <a:rPr 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的映射</a:t>
                </a:r>
                <a:endParaRPr lang="en-US" sz="28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25" y="1068213"/>
                <a:ext cx="10766089" cy="738664"/>
              </a:xfrm>
              <a:prstGeom prst="rect">
                <a:avLst/>
              </a:prstGeom>
              <a:blipFill rotWithShape="0">
                <a:blip r:embed="rId22"/>
                <a:stretch>
                  <a:fillRect l="-283" r="-963" b="-15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4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网系统进程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628650" y="1780559"/>
                <a:ext cx="10858499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网系统进程的形式（半形式）定义很复杂，通常只给出</a:t>
                </a:r>
                <a14:m>
                  <m:oMath xmlns:m="http://schemas.openxmlformats.org/officeDocument/2006/math">
                    <m: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</m:oMath>
                </a14:m>
                <a:endParaRPr lang="en-US" altLang="zh-CN" sz="36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36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上的进程定义</a:t>
                </a:r>
                <a:r>
                  <a:rPr lang="zh-CN" altLang="en-US" sz="3600" dirty="0" smtClean="0"/>
                  <a:t>，</a:t>
                </a: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≡∞,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zh-CN" altLang="en-US" sz="3600" dirty="0" smtClean="0"/>
                  <a:t>。</a:t>
                </a:r>
                <a:endParaRPr lang="en-US" altLang="zh-CN" sz="360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这是最“老”的网系统。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进程是并发公理基础</a:t>
                </a:r>
                <a:endParaRPr lang="en-US" sz="36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80559"/>
                <a:ext cx="10858499" cy="5078313"/>
              </a:xfrm>
              <a:prstGeom prst="rect">
                <a:avLst/>
              </a:prstGeom>
              <a:blipFill rotWithShape="0">
                <a:blip r:embed="rId3"/>
                <a:stretch>
                  <a:fillRect l="-1684" r="-281" b="-2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K</m:t>
                    </m:r>
                    <m:r>
                      <a:rPr lang="en-US" altLang="zh-CN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&lt;∞</m:t>
                    </m:r>
                    <m:r>
                      <a:rPr lang="en-US" altLang="zh-CN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</m:oMath>
                </a14:m>
                <a:r>
                  <a:rPr lang="zh-CN" altLang="en-US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的物理含义</a:t>
                </a:r>
                <a:endParaRPr lang="en-US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3106" b="-16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77765" y="1505313"/>
                <a:ext cx="1082565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K</m:t>
                    </m:r>
                    <m:d>
                      <m:dPr>
                        <m:ctrlPr>
                          <a:rPr lang="en-US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e>
                    </m:d>
                    <m:r>
                      <a:rPr 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=5 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表示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s</m:t>
                    </m:r>
                  </m:oMath>
                </a14:m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有 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5</a:t>
                </a: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个“空间资源”，或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s</m:t>
                    </m:r>
                  </m:oMath>
                </a14:m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的空间至多能容纳 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5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个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s</m:t>
                    </m:r>
                  </m:oMath>
                </a14:m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类资源（如车库）</a:t>
                </a:r>
                <a:endParaRPr lang="en-US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5" y="1505313"/>
                <a:ext cx="10825655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465" r="-1296" b="-8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1744610" y="3130263"/>
            <a:ext cx="6132878" cy="1299949"/>
            <a:chOff x="2383266" y="2820963"/>
            <a:chExt cx="7509712" cy="1591788"/>
          </a:xfrm>
        </p:grpSpPr>
        <p:sp>
          <p:nvSpPr>
            <p:cNvPr id="4" name="椭圆 3"/>
            <p:cNvSpPr/>
            <p:nvPr/>
          </p:nvSpPr>
          <p:spPr>
            <a:xfrm>
              <a:off x="2383266" y="3082574"/>
              <a:ext cx="954283" cy="9542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092640" y="3159797"/>
              <a:ext cx="799837" cy="7998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7647567" y="3082573"/>
              <a:ext cx="954283" cy="9542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/>
            <p:cNvCxnSpPr>
              <a:cxnSpLocks/>
              <a:stCxn id="4" idx="6"/>
              <a:endCxn id="5" idx="1"/>
            </p:cNvCxnSpPr>
            <p:nvPr/>
          </p:nvCxnSpPr>
          <p:spPr>
            <a:xfrm>
              <a:off x="3337549" y="3559716"/>
              <a:ext cx="17550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cxnSpLocks/>
              <a:stCxn id="5" idx="3"/>
              <a:endCxn id="6" idx="2"/>
            </p:cNvCxnSpPr>
            <p:nvPr/>
          </p:nvCxnSpPr>
          <p:spPr>
            <a:xfrm flipV="1">
              <a:off x="5892477" y="3559715"/>
              <a:ext cx="175509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2648532" y="3505714"/>
              <a:ext cx="359876" cy="108000"/>
              <a:chOff x="4350698" y="3535752"/>
              <a:chExt cx="359876" cy="1080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350698" y="3535752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602574" y="3535752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 flipH="1">
              <a:off x="5369247" y="3889531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t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 flipH="1">
              <a:off x="6546389" y="2898186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3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 flipH="1">
                  <a:off x="8538290" y="2820963"/>
                  <a:ext cx="1354688" cy="523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538290" y="2820963"/>
                  <a:ext cx="1354688" cy="523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/>
            <p:cNvSpPr txBox="1"/>
            <p:nvPr/>
          </p:nvSpPr>
          <p:spPr>
            <a:xfrm flipH="1">
              <a:off x="7972308" y="3889531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s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77765" y="4901550"/>
            <a:ext cx="7858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t </a:t>
            </a:r>
            <a:r>
              <a:rPr lang="zh-CN" altLang="en-US" sz="32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只能发生一次，再发生会引出 </a:t>
            </a:r>
            <a:r>
              <a:rPr lang="en-US" altLang="zh-CN" sz="32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s </a:t>
            </a:r>
            <a:r>
              <a:rPr lang="zh-CN" altLang="en-US" sz="32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处的冲撞</a:t>
            </a:r>
            <a:endParaRPr lang="en-US" sz="32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7765" y="3444487"/>
            <a:ext cx="716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. </a:t>
            </a:r>
            <a:endParaRPr lang="en-US" sz="2800" dirty="0"/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3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  </a:t>
                </a:r>
                <a:r>
                  <a:rPr lang="en-US" altLang="zh-CN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k=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∞</m:t>
                    </m:r>
                  </m:oMath>
                </a14:m>
                <a:r>
                  <a:rPr lang="zh-CN" altLang="en-US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的物理意义</a:t>
                </a:r>
                <a:endParaRPr lang="en-US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3106" b="-16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270475" y="1905819"/>
            <a:ext cx="6859656" cy="2657241"/>
            <a:chOff x="1299689" y="2988718"/>
            <a:chExt cx="8260026" cy="3199706"/>
          </a:xfrm>
        </p:grpSpPr>
        <p:sp>
          <p:nvSpPr>
            <p:cNvPr id="3" name="椭圆 2"/>
            <p:cNvSpPr/>
            <p:nvPr/>
          </p:nvSpPr>
          <p:spPr>
            <a:xfrm>
              <a:off x="2106659" y="3266866"/>
              <a:ext cx="954283" cy="9542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816033" y="3344089"/>
              <a:ext cx="799837" cy="7998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106660" y="5234141"/>
              <a:ext cx="954283" cy="9542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7370960" y="3266865"/>
              <a:ext cx="954283" cy="95428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/>
            <p:cNvCxnSpPr>
              <a:cxnSpLocks/>
              <a:stCxn id="3" idx="6"/>
              <a:endCxn id="4" idx="1"/>
            </p:cNvCxnSpPr>
            <p:nvPr/>
          </p:nvCxnSpPr>
          <p:spPr>
            <a:xfrm>
              <a:off x="3060942" y="3744008"/>
              <a:ext cx="17550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cxnSpLocks/>
              <a:stCxn id="4" idx="3"/>
              <a:endCxn id="6" idx="2"/>
            </p:cNvCxnSpPr>
            <p:nvPr/>
          </p:nvCxnSpPr>
          <p:spPr>
            <a:xfrm flipV="1">
              <a:off x="5615870" y="3744007"/>
              <a:ext cx="175509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cxnSpLocks/>
              <a:stCxn id="5" idx="7"/>
              <a:endCxn id="4" idx="1"/>
            </p:cNvCxnSpPr>
            <p:nvPr/>
          </p:nvCxnSpPr>
          <p:spPr>
            <a:xfrm flipV="1">
              <a:off x="2921191" y="3744008"/>
              <a:ext cx="1894842" cy="16298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2371925" y="3690006"/>
              <a:ext cx="359876" cy="108000"/>
              <a:chOff x="4350698" y="3535752"/>
              <a:chExt cx="359876" cy="108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4350698" y="3535752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02574" y="3535752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2327798" y="5428034"/>
              <a:ext cx="512003" cy="566493"/>
              <a:chOff x="4209479" y="4626615"/>
              <a:chExt cx="512003" cy="566493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4349677" y="4626615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602574" y="4696714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09479" y="4870496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406508" y="5085108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4613482" y="4945377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 flipH="1">
              <a:off x="3786087" y="4589064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3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flipH="1">
              <a:off x="5026205" y="4065844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t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flipH="1">
              <a:off x="6263307" y="3082479"/>
              <a:ext cx="30479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3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7695701" y="4065844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s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 flipH="1">
                  <a:off x="1299689" y="5482033"/>
                  <a:ext cx="757709" cy="523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altLang="zh-CN" sz="28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299689" y="5482033"/>
                  <a:ext cx="757709" cy="5232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 flipH="1">
                  <a:off x="8205027" y="2988718"/>
                  <a:ext cx="1354688" cy="523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205027" y="2988718"/>
                  <a:ext cx="1354688" cy="5232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799055" y="2027049"/>
                <a:ext cx="3998980" cy="2215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3200" b="0" i="1" smtClean="0">
                              <a:latin typeface="Cambria Math" charset="0"/>
                            </a:rPr>
                            <m:t>·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charset="0"/>
                            </a:rPr>
                          </m:ctrlPr>
                        </m:sSupPr>
                        <m:e/>
                        <m:sup>
                          <m:r>
                            <a:rPr lang="en-US" altLang="zh-CN" sz="3200" b="0" i="1" smtClean="0">
                              <a:latin typeface="Cambria Math" charset="0"/>
                            </a:rPr>
                            <m:t>·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sSup>
                        <m:sSupPr>
                          <m:ctrlPr>
                            <a:rPr lang="en-US" altLang="zh-CN" sz="3200" i="1">
                              <a:latin typeface="Cambria Math" charset="0"/>
                            </a:rPr>
                          </m:ctrlPr>
                        </m:sSupPr>
                        <m:e/>
                        <m:sup>
                          <m:r>
                            <a:rPr lang="en-US" altLang="zh-CN" sz="3200" i="1">
                              <a:latin typeface="Cambria Math" charset="0"/>
                            </a:rPr>
                            <m:t>·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3200" i="1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charset="0"/>
                            </a:rPr>
                            <m:t>·</m:t>
                          </m:r>
                        </m:sup>
                      </m:sSup>
                    </m:oMath>
                  </m:oMathPara>
                </a14:m>
                <a:endParaRPr lang="en-US" sz="3200" b="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3200" b="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055" y="2027049"/>
                <a:ext cx="3998980" cy="221599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85100" y="5014596"/>
                <a:ext cx="87058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e>
                      <m:sup>
                        <m:r>
                          <a:rPr lang="en-US" altLang="zh-CN" sz="3200" b="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：车库外的告示牌，空间资源直接用托肯表示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00" y="5014596"/>
                <a:ext cx="8705845" cy="584775"/>
              </a:xfrm>
              <a:prstGeom prst="rect">
                <a:avLst/>
              </a:prstGeom>
              <a:blipFill rotWithShape="0">
                <a:blip r:embed="rId7"/>
                <a:stretch>
                  <a:fillRect t="-12500" r="-98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014188" y="1369943"/>
                <a:ext cx="54316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𝑠</m:t>
                    </m:r>
                  </m:oMath>
                </a14:m>
                <a:r>
                  <a:rPr lang="en-US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-</a:t>
                </a: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补可以消除冲撞</a:t>
                </a: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  <a:sym typeface="Wingdings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>
                        <a:latin typeface="Cambria Math" charset="0"/>
                        <a:ea typeface="Lantinghei SC Extralight" charset="-122"/>
                        <a:cs typeface="Lantinghei SC Extralight" charset="-122"/>
                        <a:sym typeface="Wingdings"/>
                      </a:rPr>
                      <m:t>K</m:t>
                    </m:r>
                    <m:d>
                      <m:dPr>
                        <m:ctrlPr>
                          <a:rPr lang="en-US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  <a:sym typeface="Wingdings"/>
                          </a:rPr>
                          <m:t>𝑠</m:t>
                        </m:r>
                      </m:e>
                    </m:d>
                    <m:r>
                      <a:rPr lang="en-US" altLang="zh-CN" sz="2800" i="1">
                        <a:latin typeface="Cambria Math" charset="0"/>
                        <a:ea typeface="Lantinghei SC Extralight" charset="-122"/>
                        <a:cs typeface="Lantinghei SC Extralight" charset="-122"/>
                        <a:sym typeface="Wingdings"/>
                      </a:rPr>
                      <m:t>=</m:t>
                    </m:r>
                    <m:r>
                      <a:rPr lang="en-US" altLang="zh-CN" sz="320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∞</m:t>
                    </m:r>
                  </m:oMath>
                </a14:m>
                <a:endParaRPr lang="en-US" altLang="zh-CN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88" y="1369943"/>
                <a:ext cx="5431680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5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 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为什么引入容量函数</a:t>
            </a:r>
            <a:endParaRPr 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12955" y="1501110"/>
                <a:ext cx="1045128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用容量函数表示空间资源</a:t>
                </a:r>
                <a:endParaRPr lang="en-US" altLang="zh-CN" sz="36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引出“</a:t>
                </a:r>
                <a:r>
                  <a:rPr lang="zh-CN" altLang="en-US" sz="3600" b="1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冲撞（</a:t>
                </a:r>
                <a:r>
                  <a:rPr lang="en-US" altLang="zh-CN" sz="3600" b="1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contact</a:t>
                </a:r>
                <a:r>
                  <a:rPr lang="zh-CN" altLang="en-US" sz="3600" b="1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）</a:t>
                </a: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”这一基本现象，体现空间资源与其它资源的本质区别</a:t>
                </a:r>
                <a:endParaRPr lang="en-US" altLang="zh-CN" sz="36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6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技术</a:t>
                </a: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上可用 </a:t>
                </a:r>
                <a:r>
                  <a:rPr lang="en-US" altLang="zh-CN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S -</a:t>
                </a: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补 消除冲撞，使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K</m:t>
                    </m:r>
                    <m:r>
                      <a:rPr lang="en-US" altLang="zh-CN" sz="36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≡∞</m:t>
                    </m:r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，即容量不再成为变迁发生权的约束因素</a:t>
                </a:r>
                <a:endParaRPr lang="en-US" sz="36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55" y="1501110"/>
                <a:ext cx="10451286" cy="4247317"/>
              </a:xfrm>
              <a:prstGeom prst="rect">
                <a:avLst/>
              </a:prstGeom>
              <a:blipFill rotWithShape="0">
                <a:blip r:embed="rId3"/>
                <a:stretch>
                  <a:fillRect l="-1809" b="-27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网系统的代数表示</a:t>
            </a:r>
            <a:endParaRPr 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14076" y="1827014"/>
                <a:ext cx="10944523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 smtClean="0"/>
                  <a:t>网系统的代数表示：限于有限网系统</a:t>
                </a:r>
                <a:endParaRPr lang="en-US" altLang="zh-CN" sz="36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≡∞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0,1,⋯</m:t>
                        </m:r>
                      </m:e>
                    </m:d>
                  </m:oMath>
                </a14:m>
                <a:r>
                  <a:rPr lang="en-US" sz="3600" dirty="0" smtClean="0"/>
                  <a:t> </a:t>
                </a:r>
                <a:r>
                  <a:rPr lang="zh-CN" altLang="en-US" sz="3600" dirty="0" smtClean="0"/>
                  <a:t>为广义权函数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76" y="1827014"/>
                <a:ext cx="10944523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1671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关联矩阵</a:t>
            </a:r>
            <a:endParaRPr 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92270" y="1499346"/>
                <a:ext cx="9586170" cy="413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定义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: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m</m:t>
                    </m:r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n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阶矩阵 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A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的关联矩阵，如果</a:t>
                </a:r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A</m:t>
                      </m:r>
                      <m:r>
                        <a:rPr lang="en-US" sz="32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32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mPr>
                        <m:mr>
                          <m:e/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b="0" i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 smtClean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3200" b="0" i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m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d>
                              <m:dPr>
                                <m:ctrlPr>
                                  <a:rPr lang="en-US" sz="3200" i="1" smtClean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i="1" smtClean="0">
                                        <a:latin typeface="Cambria Math" charset="0"/>
                                        <a:ea typeface="Lantinghei SC Extralight" charset="-122"/>
                                        <a:cs typeface="Lantinghei SC Extralight" charset="-122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a</m:t>
                                      </m:r>
                                      <m: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i</m:t>
                                      </m:r>
                                      <m: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j</m:t>
                                      </m:r>
                                      <m:r>
                                        <a:rPr lang="en-US" sz="3200" b="0" i="0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)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>
                                      <m:r>
                                        <a:rPr lang="en-US" altLang="zh-CN" sz="3200" b="0" i="1" smtClean="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altLang="zh-CN" sz="3200">
                                          <a:latin typeface="Cambria Math" charset="0"/>
                                          <a:ea typeface="Lantinghei SC Extralight" charset="-122"/>
                                          <a:cs typeface="Lantinghei SC Extralight" charset="-122"/>
                                        </a:rPr>
                                        <m:t>⋮</m:t>
                                      </m:r>
                                    </m:e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其中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Q</m:t>
                    </m:r>
                    <m:d>
                      <m:d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  <m: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j</m:t>
                        </m:r>
                      </m:e>
                    </m:d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sSup>
                      <m:sSup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W</m:t>
                        </m:r>
                      </m:e>
                      <m:sup>
                        <m: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j</m:t>
                            </m:r>
                          </m:sub>
                        </m:sSub>
                      </m:e>
                    </m:d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−</m:t>
                    </m:r>
                    <m:sSup>
                      <m:sSup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W</m:t>
                        </m:r>
                      </m:e>
                      <m:sup>
                        <m: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′</m:t>
                        </m:r>
                      </m:sup>
                    </m:sSup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(</m:t>
                    </m:r>
                    <m:sSub>
                      <m:sSub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j</m:t>
                        </m:r>
                      </m:sub>
                    </m:sSub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)</m:t>
                    </m:r>
                  </m:oMath>
                </a14:m>
                <a:endParaRPr lang="en-US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70" y="1499346"/>
                <a:ext cx="9586170" cy="4137479"/>
              </a:xfrm>
              <a:prstGeom prst="rect">
                <a:avLst/>
              </a:prstGeom>
              <a:blipFill rotWithShape="0">
                <a:blip r:embed="rId3"/>
                <a:stretch>
                  <a:fillRect l="-1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92270" y="5816605"/>
                <a:ext cx="76781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关联矩阵与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无关，是网系统的结构描述</a:t>
                </a:r>
                <a:endParaRPr lang="en-US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70" y="5816605"/>
                <a:ext cx="7678128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2063" t="-12500" r="-119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关联矩阵</a:t>
            </a:r>
            <a:endParaRPr 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24543" y="1981791"/>
            <a:ext cx="5825301" cy="2750230"/>
            <a:chOff x="1063105" y="1477858"/>
            <a:chExt cx="8355051" cy="3944571"/>
          </a:xfrm>
        </p:grpSpPr>
        <p:sp>
          <p:nvSpPr>
            <p:cNvPr id="4" name="矩形 3"/>
            <p:cNvSpPr/>
            <p:nvPr/>
          </p:nvSpPr>
          <p:spPr>
            <a:xfrm>
              <a:off x="2983492" y="3407723"/>
              <a:ext cx="754670" cy="75467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/>
            <p:cNvCxnSpPr>
              <a:cxnSpLocks/>
              <a:stCxn id="3" idx="3"/>
              <a:endCxn id="4" idx="3"/>
            </p:cNvCxnSpPr>
            <p:nvPr/>
          </p:nvCxnSpPr>
          <p:spPr>
            <a:xfrm flipH="1">
              <a:off x="3738162" y="2762946"/>
              <a:ext cx="1165716" cy="10221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>
              <a:cxnSpLocks/>
              <a:stCxn id="3" idx="5"/>
              <a:endCxn id="8" idx="1"/>
            </p:cNvCxnSpPr>
            <p:nvPr/>
          </p:nvCxnSpPr>
          <p:spPr>
            <a:xfrm>
              <a:off x="5437510" y="2762946"/>
              <a:ext cx="1235653" cy="10161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6673163" y="3401794"/>
              <a:ext cx="754670" cy="75467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>
              <a:cxnSpLocks/>
              <a:stCxn id="5" idx="1"/>
              <a:endCxn id="4" idx="3"/>
            </p:cNvCxnSpPr>
            <p:nvPr/>
          </p:nvCxnSpPr>
          <p:spPr>
            <a:xfrm flipH="1" flipV="1">
              <a:off x="3738162" y="3785058"/>
              <a:ext cx="1165716" cy="9932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cxnSpLocks/>
              <a:stCxn id="5" idx="7"/>
              <a:endCxn id="8" idx="1"/>
            </p:cNvCxnSpPr>
            <p:nvPr/>
          </p:nvCxnSpPr>
          <p:spPr>
            <a:xfrm flipV="1">
              <a:off x="5437510" y="3779129"/>
              <a:ext cx="1235653" cy="9991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cxnSpLocks/>
              <a:stCxn id="4" idx="1"/>
              <a:endCxn id="11" idx="6"/>
            </p:cNvCxnSpPr>
            <p:nvPr/>
          </p:nvCxnSpPr>
          <p:spPr>
            <a:xfrm flipH="1">
              <a:off x="1817775" y="3785058"/>
              <a:ext cx="1165716" cy="13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cxnSpLocks/>
              <a:stCxn id="8" idx="3"/>
              <a:endCxn id="12" idx="2"/>
            </p:cNvCxnSpPr>
            <p:nvPr/>
          </p:nvCxnSpPr>
          <p:spPr>
            <a:xfrm>
              <a:off x="7427833" y="3779129"/>
              <a:ext cx="1235653" cy="126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 flipH="1">
                  <a:off x="4973815" y="1477858"/>
                  <a:ext cx="2778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73815" y="1477858"/>
                  <a:ext cx="277806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4687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 flipH="1">
                  <a:off x="4873257" y="3793935"/>
                  <a:ext cx="756729" cy="75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73257" y="3793935"/>
                  <a:ext cx="756729" cy="7504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 flipH="1">
                  <a:off x="3193539" y="2414503"/>
                  <a:ext cx="807657" cy="75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93539" y="2414503"/>
                  <a:ext cx="807657" cy="7504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 flipH="1">
                  <a:off x="6772691" y="2454729"/>
                  <a:ext cx="655141" cy="75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72691" y="2454729"/>
                  <a:ext cx="655141" cy="75043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 flipH="1">
                  <a:off x="8901918" y="4078668"/>
                  <a:ext cx="2778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901918" y="4078668"/>
                  <a:ext cx="277806" cy="523220"/>
                </a:xfrm>
                <a:prstGeom prst="rect">
                  <a:avLst/>
                </a:prstGeom>
                <a:blipFill>
                  <a:blip r:embed="rId7"/>
                  <a:stretch>
                    <a:fillRect r="-35484" b="-101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 flipH="1">
                  <a:off x="1270851" y="4167611"/>
                  <a:ext cx="2778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270851" y="4167611"/>
                  <a:ext cx="277806" cy="523220"/>
                </a:xfrm>
                <a:prstGeom prst="rect">
                  <a:avLst/>
                </a:prstGeom>
                <a:blipFill>
                  <a:blip r:embed="rId8"/>
                  <a:stretch>
                    <a:fillRect r="-28125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 flipH="1">
                  <a:off x="4001197" y="4278703"/>
                  <a:ext cx="2778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01197" y="4278703"/>
                  <a:ext cx="277806" cy="523220"/>
                </a:xfrm>
                <a:prstGeom prst="rect">
                  <a:avLst/>
                </a:prstGeom>
                <a:blipFill>
                  <a:blip r:embed="rId9"/>
                  <a:stretch>
                    <a:fillRect r="-34375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 flipH="1">
                  <a:off x="5998568" y="4216718"/>
                  <a:ext cx="2778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98568" y="4216718"/>
                  <a:ext cx="277806" cy="523220"/>
                </a:xfrm>
                <a:prstGeom prst="rect">
                  <a:avLst/>
                </a:prstGeom>
                <a:blipFill>
                  <a:blip r:embed="rId10"/>
                  <a:stretch>
                    <a:fillRect r="-45161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椭圆 2"/>
            <p:cNvSpPr/>
            <p:nvPr/>
          </p:nvSpPr>
          <p:spPr>
            <a:xfrm>
              <a:off x="4793359" y="2118795"/>
              <a:ext cx="754670" cy="7546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793359" y="4667759"/>
              <a:ext cx="754670" cy="7546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63105" y="3421248"/>
              <a:ext cx="754670" cy="7546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663486" y="3414485"/>
              <a:ext cx="754670" cy="7546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233882" y="2428664"/>
                <a:ext cx="3628173" cy="2135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mPr>
                        <m:mr>
                          <m:e/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mr>
                            </m:m>
                          </m: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882" y="2428664"/>
                <a:ext cx="3628173" cy="21350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494363" y="17201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例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172987" y="5221373"/>
                <a:ext cx="6224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987" y="5221373"/>
                <a:ext cx="62247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193262" y="5221373"/>
                <a:ext cx="2643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的关联矩阵</a:t>
                </a:r>
                <a:endParaRPr lang="en-US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262" y="5221373"/>
                <a:ext cx="2643096" cy="584775"/>
              </a:xfrm>
              <a:prstGeom prst="rect">
                <a:avLst/>
              </a:prstGeom>
              <a:blipFill rotWithShape="0">
                <a:blip r:embed="rId13"/>
                <a:stretch>
                  <a:fillRect t="-12632" r="-5300" b="-3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2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关联矩阵</a:t>
            </a:r>
            <a:endParaRPr 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15857" y="2020929"/>
            <a:ext cx="4893869" cy="2985620"/>
            <a:chOff x="122344" y="1511592"/>
            <a:chExt cx="6736209" cy="4109583"/>
          </a:xfrm>
        </p:grpSpPr>
        <p:sp>
          <p:nvSpPr>
            <p:cNvPr id="4" name="矩形 3"/>
            <p:cNvSpPr/>
            <p:nvPr/>
          </p:nvSpPr>
          <p:spPr>
            <a:xfrm>
              <a:off x="3016526" y="2640671"/>
              <a:ext cx="706097" cy="7060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箭头连接符 4"/>
            <p:cNvCxnSpPr>
              <a:cxnSpLocks/>
              <a:stCxn id="3" idx="1"/>
              <a:endCxn id="4" idx="3"/>
            </p:cNvCxnSpPr>
            <p:nvPr/>
          </p:nvCxnSpPr>
          <p:spPr>
            <a:xfrm flipH="1" flipV="1">
              <a:off x="3722623" y="2993720"/>
              <a:ext cx="1864681" cy="10350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>
              <a:cxnSpLocks/>
              <a:stCxn id="7" idx="3"/>
              <a:endCxn id="3" idx="3"/>
            </p:cNvCxnSpPr>
            <p:nvPr/>
          </p:nvCxnSpPr>
          <p:spPr>
            <a:xfrm flipV="1">
              <a:off x="3734525" y="4528019"/>
              <a:ext cx="1852779" cy="7401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3028428" y="4915078"/>
              <a:ext cx="706097" cy="7060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>
              <a:cxnSpLocks/>
              <a:stCxn id="4" idx="1"/>
              <a:endCxn id="8" idx="7"/>
            </p:cNvCxnSpPr>
            <p:nvPr/>
          </p:nvCxnSpPr>
          <p:spPr>
            <a:xfrm flipH="1">
              <a:off x="1327727" y="2993720"/>
              <a:ext cx="1688799" cy="10392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cxnSpLocks/>
              <a:stCxn id="8" idx="5"/>
              <a:endCxn id="7" idx="1"/>
            </p:cNvCxnSpPr>
            <p:nvPr/>
          </p:nvCxnSpPr>
          <p:spPr>
            <a:xfrm>
              <a:off x="1327727" y="4532220"/>
              <a:ext cx="1700701" cy="7359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 flipH="1">
                  <a:off x="1768684" y="2823549"/>
                  <a:ext cx="4579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768684" y="2823549"/>
                  <a:ext cx="457960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48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 flipH="1">
                  <a:off x="3122282" y="1817816"/>
                  <a:ext cx="4969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22282" y="1817816"/>
                  <a:ext cx="49693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 flipH="1">
                  <a:off x="6189996" y="1511592"/>
                  <a:ext cx="6685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89996" y="1511592"/>
                  <a:ext cx="668557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 flipH="1">
                  <a:off x="6272809" y="2731195"/>
                  <a:ext cx="25992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72809" y="2731195"/>
                  <a:ext cx="259926" cy="523220"/>
                </a:xfrm>
                <a:prstGeom prst="rect">
                  <a:avLst/>
                </a:prstGeom>
                <a:blipFill>
                  <a:blip r:embed="rId6"/>
                  <a:stretch>
                    <a:fillRect r="-87097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 flipH="1">
                  <a:off x="122344" y="4252431"/>
                  <a:ext cx="86261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22344" y="4252431"/>
                  <a:ext cx="862617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 flipH="1">
                  <a:off x="3000802" y="4154182"/>
                  <a:ext cx="73754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000802" y="4154182"/>
                  <a:ext cx="737544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矩形 17"/>
            <p:cNvSpPr/>
            <p:nvPr/>
          </p:nvSpPr>
          <p:spPr>
            <a:xfrm>
              <a:off x="5483898" y="2686089"/>
              <a:ext cx="706097" cy="7060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/>
            <p:cNvCxnSpPr>
              <a:cxnSpLocks/>
              <a:stCxn id="3" idx="0"/>
              <a:endCxn id="18" idx="2"/>
            </p:cNvCxnSpPr>
            <p:nvPr/>
          </p:nvCxnSpPr>
          <p:spPr>
            <a:xfrm flipV="1">
              <a:off x="5836947" y="3392186"/>
              <a:ext cx="0" cy="5331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cxnSpLocks/>
              <a:stCxn id="18" idx="0"/>
              <a:endCxn id="9" idx="4"/>
            </p:cNvCxnSpPr>
            <p:nvPr/>
          </p:nvCxnSpPr>
          <p:spPr>
            <a:xfrm flipV="1">
              <a:off x="5836947" y="2217689"/>
              <a:ext cx="0" cy="468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cxnSpLocks/>
              <a:stCxn id="9" idx="2"/>
              <a:endCxn id="4" idx="3"/>
            </p:cNvCxnSpPr>
            <p:nvPr/>
          </p:nvCxnSpPr>
          <p:spPr>
            <a:xfrm flipH="1">
              <a:off x="3722623" y="1864641"/>
              <a:ext cx="1761275" cy="11290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 flipH="1">
                  <a:off x="6133221" y="3976843"/>
                  <a:ext cx="6685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33221" y="3976843"/>
                  <a:ext cx="668557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椭圆 2"/>
            <p:cNvSpPr/>
            <p:nvPr/>
          </p:nvSpPr>
          <p:spPr>
            <a:xfrm>
              <a:off x="5483898" y="3925327"/>
              <a:ext cx="706097" cy="7060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25036" y="3929529"/>
              <a:ext cx="706097" cy="7060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483898" y="1511592"/>
              <a:ext cx="706097" cy="7060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844221" y="5236959"/>
                <a:ext cx="630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221" y="5236959"/>
                <a:ext cx="63074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7620000" y="5236959"/>
                <a:ext cx="26511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的关联矩阵</a:t>
                </a:r>
                <a:endParaRPr lang="en-US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5236959"/>
                <a:ext cx="2651110" cy="584775"/>
              </a:xfrm>
              <a:prstGeom prst="rect">
                <a:avLst/>
              </a:prstGeom>
              <a:blipFill rotWithShape="0">
                <a:blip r:embed="rId11"/>
                <a:stretch>
                  <a:fillRect t="-12500" r="-4828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378711" y="2725215"/>
                <a:ext cx="4461157" cy="166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mPr>
                        <m:mr>
                          <m:e/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711" y="2725215"/>
                <a:ext cx="4461157" cy="16670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494363" y="17201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例</a:t>
            </a:r>
            <a:endParaRPr lang="en-US" sz="2800" dirty="0"/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7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状态方程</a:t>
            </a:r>
            <a:endParaRPr 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92270" y="1278910"/>
                <a:ext cx="9586170" cy="3116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定义</a:t>
                </a:r>
                <a:endParaRPr lang="en-US" altLang="zh-CN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3200" b="0" i="0" dirty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τ</m:t>
                      </m:r>
                      <m:r>
                        <a:rPr lang="en-US" altLang="zh-CN" sz="3200" b="0" i="0" dirty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i="1" dirty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 dirty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dirty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zh-CN" sz="3200" b="0" i="0" dirty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200" b="0" i="0" dirty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i="1" dirty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dirty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zh-CN" sz="3200" b="0" i="0" dirty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3200" b="0" i="0" dirty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3200" i="1" dirty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dirty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b="0" i="0" dirty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0" dirty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       </m:t>
                      </m:r>
                      <m:sSub>
                        <m:sSubPr>
                          <m:ctrlPr>
                            <a:rPr lang="en-US" altLang="zh-CN" sz="3200" i="1" dirty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b="0" i="0" dirty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b="0" i="0" dirty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i</m:t>
                          </m:r>
                        </m:sub>
                      </m:sSub>
                      <m:r>
                        <a:rPr lang="zh-CN" altLang="en-US" sz="3200" b="0" i="0" dirty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为</m:t>
                      </m:r>
                      <m:r>
                        <m:rPr>
                          <m:nor/>
                        </m:rPr>
                        <a:rPr lang="zh-CN" altLang="en-US" sz="3200" dirty="0">
                          <a:latin typeface="Lantinghei SC Extralight" charset="-122"/>
                          <a:ea typeface="Lantinghei SC Extralight" charset="-122"/>
                          <a:cs typeface="Lantinghei SC Extralight" charset="-122"/>
                        </a:rPr>
                        <m:t>非负整数</m:t>
                      </m:r>
                    </m:oMath>
                  </m:oMathPara>
                </a14:m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  <m: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d>
                      <m:d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zh-CN" sz="3200" b="0" i="0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zh-CN" sz="3200" b="0" i="0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3200" i="1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200" b="0" i="0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      </m:t>
                    </m:r>
                    <m:sSub>
                      <m:sSub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j</m:t>
                        </m:r>
                      </m:sub>
                    </m:sSub>
                    <m:r>
                      <a:rPr lang="zh-CN" altLang="en-US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为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非负整数</a:t>
                </a:r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分别称为</a:t>
                </a:r>
                <a14:m>
                  <m:oMath xmlns:m="http://schemas.openxmlformats.org/officeDocument/2006/math"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的变迁向量和库所向量</a:t>
                </a:r>
                <a:endParaRPr lang="en-US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70" y="1278910"/>
                <a:ext cx="9586170" cy="3116622"/>
              </a:xfrm>
              <a:prstGeom prst="rect">
                <a:avLst/>
              </a:prstGeom>
              <a:blipFill rotWithShape="0">
                <a:blip r:embed="rId3"/>
                <a:stretch>
                  <a:fillRect l="-1653" b="-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92270" y="4693366"/>
                <a:ext cx="9586170" cy="1988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sup>
                    </m:sSup>
                    <m: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d>
                      <m:d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 dirty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200" i="1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sz="3200" b="0" i="0" dirty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3200" b="0" i="0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200" i="1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altLang="zh-CN" sz="3200" b="0" i="0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200" b="0" i="0" dirty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200" i="1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sSup>
                      <m:sSupPr>
                        <m:ctrlPr>
                          <a:rPr lang="en-US" altLang="zh-CN" sz="32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sup>
                    </m:sSup>
                    <m: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d>
                      <m:dPr>
                        <m:ctrlPr>
                          <a:rPr lang="en-US" altLang="zh-CN" sz="32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3200" i="1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3200" i="1" dirty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3200" b="0" i="0" dirty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200" i="1" dirty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US" altLang="zh-CN" sz="3200" b="0" i="0" dirty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3200" b="0" i="0" dirty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3200" i="1" dirty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dirty="0" smtClean="0">
                                      <a:latin typeface="Cambria Math" charset="0"/>
                                      <a:ea typeface="Lantinghei SC Extralight" charset="-122"/>
                                      <a:cs typeface="Lantinghei SC Extralight" charset="-122"/>
                                    </a:rPr>
                                    <m:t>m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分别是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τ</m:t>
                    </m:r>
                  </m:oMath>
                </a14:m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的转置向量</a:t>
                </a:r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70" y="4693366"/>
                <a:ext cx="9586170" cy="19887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有向网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图形表示：</a:t>
                </a:r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S</m:t>
                    </m:r>
                  </m:oMath>
                </a14:m>
                <a:r>
                  <a:rPr kumimoji="1" lang="zh-CN" altLang="en-US" dirty="0" smtClean="0"/>
                  <a:t>元素：             </a:t>
                </a:r>
                <a:r>
                  <a:rPr kumimoji="1" lang="en-US" altLang="zh-CN" dirty="0" smtClean="0"/>
                  <a:t>place</a:t>
                </a:r>
                <a:r>
                  <a:rPr kumimoji="1" lang="zh-CN" altLang="en-US" dirty="0" smtClean="0"/>
                  <a:t>  库所</a:t>
                </a:r>
              </a:p>
              <a:p>
                <a:pPr marL="0" indent="0">
                  <a:buNone/>
                </a:pPr>
                <a:endParaRPr kumimoji="1" lang="zh-CN" altLang="en-US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T</m:t>
                    </m:r>
                  </m:oMath>
                </a14:m>
                <a:r>
                  <a:rPr kumimoji="1" lang="zh-CN" altLang="en-US" dirty="0" smtClean="0"/>
                  <a:t>元素：             </a:t>
                </a:r>
                <a:r>
                  <a:rPr kumimoji="1" lang="en-US" altLang="zh-CN" dirty="0" smtClean="0"/>
                  <a:t>transition</a:t>
                </a:r>
                <a:r>
                  <a:rPr kumimoji="1" lang="zh-CN" altLang="en-US" dirty="0" smtClean="0"/>
                  <a:t> 变迁</a:t>
                </a:r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F</m:t>
                    </m:r>
                  </m:oMath>
                </a14:m>
                <a:r>
                  <a:rPr kumimoji="1" lang="zh-CN" altLang="en-US" dirty="0" smtClean="0"/>
                  <a:t>       ：              </a:t>
                </a:r>
                <a:r>
                  <a:rPr kumimoji="1" lang="en-US" altLang="zh-CN" dirty="0" smtClean="0"/>
                  <a:t>flow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relation</a:t>
                </a:r>
                <a:r>
                  <a:rPr kumimoji="1" lang="zh-CN" altLang="en-US" dirty="0" smtClean="0"/>
                  <a:t> 流关系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3162738" y="2767603"/>
            <a:ext cx="562708" cy="565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5846" y="3809856"/>
            <a:ext cx="565200" cy="56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>
            <a:off x="3165230" y="5134709"/>
            <a:ext cx="562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 txBox="1">
            <a:spLocks/>
          </p:cNvSpPr>
          <p:nvPr/>
        </p:nvSpPr>
        <p:spPr>
          <a:xfrm>
            <a:off x="0" y="0"/>
            <a:ext cx="3716594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pPr algn="l"/>
            <a:r>
              <a:rPr kumimoji="1" lang="zh-CN" altLang="en-US" dirty="0" smtClean="0"/>
              <a:t>   表示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10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状态方程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92269" y="1278910"/>
                <a:ext cx="10609155" cy="2600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b="0" i="0" dirty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M</m:t>
                      </m:r>
                      <m:r>
                        <a:rPr lang="en-US" altLang="zh-CN" sz="3600" b="0" i="0" dirty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i="1" dirty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600" b="0" i="0" dirty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M</m:t>
                          </m:r>
                        </m:e>
                        <m:sub>
                          <m:r>
                            <a:rPr lang="en-US" altLang="zh-CN" sz="3600" b="0" i="0" dirty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3600" b="0" i="0" dirty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3600" b="0" i="0" dirty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A</m:t>
                      </m:r>
                      <m:r>
                        <a:rPr lang="en-US" altLang="zh-CN" sz="3600" b="0" i="0" dirty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·</m:t>
                      </m:r>
                      <m:sSup>
                        <m:sSupPr>
                          <m:ctrlPr>
                            <a:rPr lang="en-US" altLang="zh-CN" sz="3600" b="0" i="1" dirty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3600" b="0" i="0" dirty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3600" b="0" i="0" dirty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36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  <m: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的状态方程，其中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τ</m:t>
                    </m:r>
                  </m:oMath>
                </a14:m>
                <a:r>
                  <a:rPr 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为任一变迁向量，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6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M</m:t>
                    </m:r>
                  </m:oMath>
                </a14:m>
                <a:r>
                  <a:rPr 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分别是标识的库所向量。</a:t>
                </a:r>
                <a:endParaRPr lang="en-US" sz="36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69" y="1278910"/>
                <a:ext cx="10609155" cy="2600264"/>
              </a:xfrm>
              <a:prstGeom prst="rect">
                <a:avLst/>
              </a:prstGeom>
              <a:blipFill rotWithShape="0">
                <a:blip r:embed="rId2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状态方程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31012" y="1251534"/>
                <a:ext cx="11424767" cy="4262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命题</a:t>
                </a:r>
                <a:endParaRPr lang="en-US" altLang="zh-CN" sz="36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36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	</a:t>
                </a: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α</m:t>
                    </m:r>
                    <m: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τ</m:t>
                        </m:r>
                      </m:e>
                      <m:sub>
                        <m:r>
                          <a:rPr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sSub>
                      <m:sSubPr>
                        <m:ctrlPr>
                          <a:rPr lang="en-US" altLang="zh-CN" sz="36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τ</m:t>
                        </m:r>
                      </m:e>
                      <m:sub>
                        <m:r>
                          <a:rPr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  <m: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,⋯,</m:t>
                    </m:r>
                    <m:sSub>
                      <m:sSubPr>
                        <m:ctrlPr>
                          <a:rPr lang="en-US" altLang="zh-CN" sz="36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l</m:t>
                        </m:r>
                      </m:sub>
                    </m:sSub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的任一变迁序列，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τ</m:t>
                    </m:r>
                    <m:r>
                      <a:rPr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d>
                      <m:dPr>
                        <m:ctrlPr>
                          <a:rPr lang="en-US" altLang="zh-CN" sz="36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600" i="1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600" b="0" i="0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sz="3600" b="0" i="0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6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i="1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600" b="0" i="0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sz="3600" b="0" i="0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36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3600" i="1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600" b="0" i="0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600" b="0" i="0" dirty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是它的变迁向量，即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为变迁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在该序列中出现的次数，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i</m:t>
                    </m:r>
                    <m: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=1,2,⋯,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n</m:t>
                    </m:r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，则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M</m:t>
                    </m:r>
                    <m:r>
                      <a:rPr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sSub>
                      <m:sSubPr>
                        <m:ctrlPr>
                          <a:rPr lang="en-US" altLang="zh-CN" sz="36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6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0</m:t>
                        </m:r>
                      </m:sub>
                    </m:sSub>
                    <m:r>
                      <a:rPr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36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A</m:t>
                    </m:r>
                    <m:r>
                      <a:rPr lang="en-US" altLang="zh-CN" sz="36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⋅</m:t>
                    </m:r>
                    <m:sSup>
                      <m:sSupPr>
                        <m:ctrlPr>
                          <a:rPr lang="en-US" altLang="zh-CN" sz="36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6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36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，其中</a:t>
                </a:r>
                <a:r>
                  <a:rPr lang="en-US" altLang="zh-CN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M</m:t>
                    </m:r>
                  </m:oMath>
                </a14:m>
                <a:r>
                  <a:rPr lang="en-US" altLang="zh-CN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α</m:t>
                    </m:r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的后继：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kumimoji="1"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36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r>
                          <a:rPr kumimoji="1" lang="en-US" altLang="zh-CN" sz="36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kumimoji="1" lang="en-US" altLang="zh-CN" sz="36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α</m:t>
                        </m:r>
                      </m:e>
                    </m:d>
                    <m:r>
                      <m:rPr>
                        <m:sty m:val="p"/>
                      </m:rPr>
                      <a:rPr kumimoji="1" lang="en-US" altLang="zh-CN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M</m:t>
                    </m:r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。 </a:t>
                </a:r>
                <a:endParaRPr lang="en-US" altLang="zh-CN" sz="36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12" y="1251534"/>
                <a:ext cx="11424767" cy="4262257"/>
              </a:xfrm>
              <a:prstGeom prst="rect">
                <a:avLst/>
              </a:prstGeom>
              <a:blipFill rotWithShape="0">
                <a:blip r:embed="rId3"/>
                <a:stretch>
                  <a:fillRect l="-1601" r="-1174" b="-3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2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T-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不变量 和 </a:t>
            </a:r>
            <a:r>
              <a:rPr lang="en-US" altLang="zh-CN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S-</a:t>
            </a:r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不变量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48640" y="981076"/>
                <a:ext cx="10888394" cy="3812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定义（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T-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不变量）</a:t>
                </a:r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若变迁向量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τ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满足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0</m:t>
                        </m:r>
                      </m:sub>
                    </m:sSub>
                    <m: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M</m:t>
                        </m:r>
                      </m:e>
                      <m:sub>
                        <m: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0</m:t>
                        </m:r>
                      </m:sub>
                    </m:sSub>
                    <m: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A</m:t>
                    </m:r>
                    <m: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⋅</m:t>
                    </m:r>
                    <m:sSup>
                      <m:sSupPr>
                        <m:ctrlPr>
                          <a:rPr lang="en-US" altLang="zh-CN" sz="32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τ</m:t>
                    </m:r>
                  </m:oMath>
                </a14:m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的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T-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不变量。</a:t>
                </a:r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 </m:t>
                    </m:r>
                    <m:r>
                      <m:rPr>
                        <m:sty m:val="p"/>
                      </m:rPr>
                      <a:rPr lang="zh-CN" altLang="en-US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τ</m:t>
                    </m:r>
                  </m:oMath>
                </a14:m>
                <a:r>
                  <a:rPr lang="en-US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</m:oMath>
                </a14:m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的</m:t>
                    </m:r>
                  </m:oMath>
                </a14:m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en-US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T-</a:t>
                </a: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不变量，则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A</m:t>
                    </m:r>
                    <m: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⋅</m:t>
                    </m:r>
                    <m:sSup>
                      <m:sSupPr>
                        <m:ctrlPr>
                          <a:rPr lang="en-US" altLang="zh-CN" sz="32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sup>
                    </m:sSup>
                    <m: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32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是分量全为 </a:t>
                </a:r>
                <a:r>
                  <a:rPr lang="en-US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0 </a:t>
                </a: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的库所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向量。 </a:t>
                </a:r>
                <a:endParaRPr lang="en-US" altLang="zh-CN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981076"/>
                <a:ext cx="10888394" cy="3812197"/>
              </a:xfrm>
              <a:prstGeom prst="rect">
                <a:avLst/>
              </a:prstGeom>
              <a:blipFill rotWithShape="0">
                <a:blip r:embed="rId3"/>
                <a:stretch>
                  <a:fillRect l="-1400" r="-1176" b="-2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651649" y="1485530"/>
            <a:ext cx="654035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dirty="0" smtClean="0"/>
              <a:t>Petri</a:t>
            </a:r>
            <a:r>
              <a:rPr lang="zh-CN" altLang="en-US" dirty="0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1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T-</a:t>
            </a:r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不变量 和 </a:t>
            </a:r>
            <a:r>
              <a:rPr lang="en-US" altLang="zh-CN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S-</a:t>
            </a:r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不变量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51649" y="1485530"/>
            <a:ext cx="654035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32227" y="1286882"/>
                <a:ext cx="1112754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定义（</a:t>
                </a:r>
                <a:r>
                  <a:rPr lang="en-US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S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-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不变量）</a:t>
                </a:r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若</a:t>
                </a: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库所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向量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满足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  <m: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A</m:t>
                    </m:r>
                    <m:r>
                      <a:rPr lang="en-US" altLang="zh-CN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，则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称为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Σ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0" dirty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的</m:t>
                    </m:r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en-US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S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-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不变量。其中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是分量全为 </a:t>
                </a:r>
                <a:r>
                  <a:rPr lang="en-US" altLang="zh-CN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0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</a:t>
                </a: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变迁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向量。</a:t>
                </a:r>
                <a:endParaRPr lang="en-US" altLang="zh-CN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endParaRPr lang="en-US" altLang="zh-CN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27" y="1286882"/>
                <a:ext cx="11127546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dirty="0" smtClean="0"/>
              <a:t>Petri</a:t>
            </a:r>
            <a:r>
              <a:rPr lang="zh-CN" altLang="en-US" dirty="0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9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T-</a:t>
            </a:r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不变量 和 </a:t>
            </a:r>
            <a:r>
              <a:rPr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S-</a:t>
            </a:r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不变量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12282" y="2360659"/>
            <a:ext cx="4882324" cy="2305033"/>
            <a:chOff x="1063105" y="1477858"/>
            <a:chExt cx="8355051" cy="3944571"/>
          </a:xfrm>
        </p:grpSpPr>
        <p:sp>
          <p:nvSpPr>
            <p:cNvPr id="4" name="矩形 3"/>
            <p:cNvSpPr/>
            <p:nvPr/>
          </p:nvSpPr>
          <p:spPr>
            <a:xfrm>
              <a:off x="2983492" y="3407723"/>
              <a:ext cx="754670" cy="75467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5" name="直接箭头连接符 4"/>
            <p:cNvCxnSpPr>
              <a:cxnSpLocks/>
              <a:stCxn id="20" idx="3"/>
              <a:endCxn id="4" idx="3"/>
            </p:cNvCxnSpPr>
            <p:nvPr/>
          </p:nvCxnSpPr>
          <p:spPr>
            <a:xfrm flipH="1">
              <a:off x="3738162" y="2762946"/>
              <a:ext cx="1165716" cy="10221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>
              <a:cxnSpLocks/>
              <a:stCxn id="20" idx="5"/>
              <a:endCxn id="7" idx="1"/>
            </p:cNvCxnSpPr>
            <p:nvPr/>
          </p:nvCxnSpPr>
          <p:spPr>
            <a:xfrm>
              <a:off x="5437510" y="2762946"/>
              <a:ext cx="1235653" cy="10161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6673163" y="3401794"/>
              <a:ext cx="754670" cy="75467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8" name="直接箭头连接符 7"/>
            <p:cNvCxnSpPr>
              <a:cxnSpLocks/>
              <a:stCxn id="21" idx="1"/>
              <a:endCxn id="4" idx="3"/>
            </p:cNvCxnSpPr>
            <p:nvPr/>
          </p:nvCxnSpPr>
          <p:spPr>
            <a:xfrm flipH="1" flipV="1">
              <a:off x="3738162" y="3785058"/>
              <a:ext cx="1165716" cy="9932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cxnSpLocks/>
              <a:stCxn id="21" idx="7"/>
              <a:endCxn id="7" idx="1"/>
            </p:cNvCxnSpPr>
            <p:nvPr/>
          </p:nvCxnSpPr>
          <p:spPr>
            <a:xfrm flipV="1">
              <a:off x="5437510" y="3779129"/>
              <a:ext cx="1235653" cy="9991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cxnSpLocks/>
              <a:stCxn id="4" idx="1"/>
              <a:endCxn id="22" idx="6"/>
            </p:cNvCxnSpPr>
            <p:nvPr/>
          </p:nvCxnSpPr>
          <p:spPr>
            <a:xfrm flipH="1">
              <a:off x="1817775" y="3785058"/>
              <a:ext cx="1165716" cy="13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cxnSpLocks/>
              <a:stCxn id="7" idx="3"/>
              <a:endCxn id="23" idx="2"/>
            </p:cNvCxnSpPr>
            <p:nvPr/>
          </p:nvCxnSpPr>
          <p:spPr>
            <a:xfrm>
              <a:off x="7427833" y="3779129"/>
              <a:ext cx="1235653" cy="126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 flipH="1">
                  <a:off x="4973815" y="1477858"/>
                  <a:ext cx="277807" cy="913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73815" y="1477858"/>
                  <a:ext cx="277807" cy="913813"/>
                </a:xfrm>
                <a:prstGeom prst="rect">
                  <a:avLst/>
                </a:prstGeom>
                <a:blipFill>
                  <a:blip r:embed="rId3"/>
                  <a:stretch>
                    <a:fillRect l="-19231" r="-12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 flipH="1">
                  <a:off x="4873257" y="3793936"/>
                  <a:ext cx="756728" cy="913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73257" y="3793936"/>
                  <a:ext cx="756728" cy="9138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 flipH="1">
                  <a:off x="3193540" y="2414503"/>
                  <a:ext cx="807658" cy="913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93540" y="2414503"/>
                  <a:ext cx="807658" cy="9138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 flipH="1">
                  <a:off x="6772692" y="2454730"/>
                  <a:ext cx="655140" cy="913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72692" y="2454730"/>
                  <a:ext cx="655140" cy="913813"/>
                </a:xfrm>
                <a:prstGeom prst="rect">
                  <a:avLst/>
                </a:prstGeom>
                <a:blipFill>
                  <a:blip r:embed="rId6"/>
                  <a:stretch>
                    <a:fillRect l="-1587" r="-63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 flipH="1">
                  <a:off x="8901919" y="4078668"/>
                  <a:ext cx="277807" cy="913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901919" y="4078668"/>
                  <a:ext cx="277807" cy="913813"/>
                </a:xfrm>
                <a:prstGeom prst="rect">
                  <a:avLst/>
                </a:prstGeom>
                <a:blipFill>
                  <a:blip r:embed="rId7"/>
                  <a:stretch>
                    <a:fillRect r="-851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 flipH="1">
                  <a:off x="1270851" y="4167610"/>
                  <a:ext cx="277807" cy="913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270851" y="4167610"/>
                  <a:ext cx="277807" cy="913813"/>
                </a:xfrm>
                <a:prstGeom prst="rect">
                  <a:avLst/>
                </a:prstGeom>
                <a:blipFill>
                  <a:blip r:embed="rId8"/>
                  <a:stretch>
                    <a:fillRect r="-8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 flipH="1">
                  <a:off x="4001198" y="4278703"/>
                  <a:ext cx="277807" cy="913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01198" y="4278703"/>
                  <a:ext cx="277807" cy="913813"/>
                </a:xfrm>
                <a:prstGeom prst="rect">
                  <a:avLst/>
                </a:prstGeom>
                <a:blipFill>
                  <a:blip r:embed="rId9"/>
                  <a:stretch>
                    <a:fillRect l="-14815" r="-1185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 flipH="1">
                  <a:off x="5998568" y="4216719"/>
                  <a:ext cx="277807" cy="913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98568" y="4216719"/>
                  <a:ext cx="277807" cy="913813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12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椭圆 19"/>
            <p:cNvSpPr/>
            <p:nvPr/>
          </p:nvSpPr>
          <p:spPr>
            <a:xfrm>
              <a:off x="4793359" y="2118795"/>
              <a:ext cx="754670" cy="7546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椭圆 20"/>
            <p:cNvSpPr/>
            <p:nvPr/>
          </p:nvSpPr>
          <p:spPr>
            <a:xfrm>
              <a:off x="4793359" y="4667759"/>
              <a:ext cx="754670" cy="7546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63105" y="3421248"/>
              <a:ext cx="754670" cy="7546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3" name="椭圆 22"/>
            <p:cNvSpPr/>
            <p:nvPr/>
          </p:nvSpPr>
          <p:spPr>
            <a:xfrm>
              <a:off x="8663486" y="3414485"/>
              <a:ext cx="754670" cy="7546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19206" y="224656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例</a:t>
            </a:r>
            <a:endParaRPr 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548628" y="5176315"/>
                <a:ext cx="6224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628" y="5176315"/>
                <a:ext cx="62247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575671" y="1419866"/>
                <a:ext cx="6820419" cy="5127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 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S-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不变量包括 </a:t>
                </a:r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r>
                            <a:rPr lang="en-US" altLang="zh-CN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1,0,1,1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r>
                            <a:rPr lang="en-US" altLang="zh-CN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0,1,2,4</m:t>
                          </m:r>
                        </m:e>
                      </m:d>
                    </m:oMath>
                  </m:oMathPara>
                </a14:m>
                <a:endParaRPr lang="en-US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A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1</m:t>
                          </m:r>
                        </m:sub>
                      </m:sSub>
                      <m:r>
                        <a:rPr lang="en-US" sz="28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r>
                            <a:rPr lang="en-US" altLang="zh-CN" sz="28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1,0,1,1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28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</m:t>
                                </m:r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=(0,0)</m:t>
                      </m:r>
                    </m:oMath>
                  </m:oMathPara>
                </a14:m>
                <a:endParaRPr lang="en-US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8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r>
                            <a:rPr lang="en-US" altLang="zh-CN" sz="28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0,1,2,4</m:t>
                          </m:r>
                        </m:e>
                      </m:d>
                      <m:r>
                        <a:rPr lang="en-US" altLang="zh-CN" sz="28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</m:t>
                                </m:r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=(0,0)</m:t>
                      </m:r>
                    </m:oMath>
                  </m:oMathPara>
                </a14:m>
                <a:endParaRPr lang="en-US" altLang="zh-CN" sz="28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sz="28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71" y="1419866"/>
                <a:ext cx="6820419" cy="512717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1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T-</a:t>
            </a:r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不变量 和 </a:t>
            </a:r>
            <a:r>
              <a:rPr lang="en-US" altLang="zh-CN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S-</a:t>
            </a:r>
            <a:r>
              <a:rPr lang="zh-CN" altLang="en-US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不变量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19206" y="224656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例</a:t>
            </a:r>
            <a:endParaRPr 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052391" y="5437925"/>
                <a:ext cx="6307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391" y="5437925"/>
                <a:ext cx="6307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237678" y="1774102"/>
                <a:ext cx="7170505" cy="3663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28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 不变量包括 </a:t>
                </a:r>
                <a:endParaRPr lang="en-US" altLang="zh-CN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σ</m:t>
                      </m:r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r>
                            <a:rPr lang="en-US" altLang="zh-CN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1,1,1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τ</m:t>
                      </m:r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r>
                            <a:rPr lang="en-US" altLang="zh-CN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1,2,1</m:t>
                          </m:r>
                        </m:e>
                      </m:d>
                    </m:oMath>
                  </m:oMathPara>
                </a14:m>
                <a:endParaRPr lang="en-US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dirty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σ</m:t>
                          </m:r>
                          <m:r>
                            <a:rPr lang="en-US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A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2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8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r>
                            <a:rPr lang="en-US" altLang="zh-CN" sz="28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1,1,1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28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</m:t>
                                </m:r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=(0,0,0)</m:t>
                      </m:r>
                    </m:oMath>
                  </m:oMathPara>
                </a14:m>
                <a:endParaRPr lang="en-US" sz="28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⋅</m:t>
                      </m:r>
                      <m:sSup>
                        <m:sSupPr>
                          <m:ctrlPr>
                            <a:rPr lang="en-US" altLang="zh-CN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 b="0" i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  <m:t>T</m:t>
                          </m:r>
                        </m:sup>
                      </m:sSup>
                      <m:r>
                        <m:rPr>
                          <m:aln/>
                        </m:rPr>
                        <a:rPr lang="en-US" altLang="zh-CN" sz="28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</m:t>
                                </m:r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charset="0"/>
                              <a:ea typeface="Lantinghei SC Extralight" charset="-122"/>
                              <a:cs typeface="Lantinghei SC Extralight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>
                                  <a:latin typeface="Cambria Math" charset="0"/>
                                  <a:ea typeface="Lantinghei SC Extralight" charset="-122"/>
                                  <a:cs typeface="Lantinghei SC Extralight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0">
                                    <a:latin typeface="Cambria Math" charset="0"/>
                                    <a:ea typeface="Lantinghei SC Extralight" charset="-122"/>
                                    <a:cs typeface="Lantinghei SC Extralight" charset="-12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=(0,0</m:t>
                      </m:r>
                      <m:r>
                        <a:rPr lang="en-US" altLang="zh-CN" sz="2800" b="0" i="0" smtClean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,0</m:t>
                      </m:r>
                      <m:r>
                        <a:rPr lang="en-US" altLang="zh-CN" sz="2800" b="0" i="0">
                          <a:latin typeface="Cambria Math" charset="0"/>
                          <a:ea typeface="Lantinghei SC Extralight" charset="-122"/>
                          <a:cs typeface="Lantinghei SC Extralight" charset="-122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678" y="1774102"/>
                <a:ext cx="7170505" cy="36638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/>
          <p:cNvGrpSpPr/>
          <p:nvPr/>
        </p:nvGrpSpPr>
        <p:grpSpPr>
          <a:xfrm>
            <a:off x="0" y="2020929"/>
            <a:ext cx="4893869" cy="2985620"/>
            <a:chOff x="122344" y="1511592"/>
            <a:chExt cx="6736209" cy="4109583"/>
          </a:xfrm>
        </p:grpSpPr>
        <p:sp>
          <p:nvSpPr>
            <p:cNvPr id="28" name="矩形 27"/>
            <p:cNvSpPr/>
            <p:nvPr/>
          </p:nvSpPr>
          <p:spPr>
            <a:xfrm>
              <a:off x="3016526" y="2640671"/>
              <a:ext cx="706097" cy="7060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箭头连接符 28"/>
            <p:cNvCxnSpPr>
              <a:cxnSpLocks/>
              <a:stCxn id="45" idx="1"/>
              <a:endCxn id="28" idx="3"/>
            </p:cNvCxnSpPr>
            <p:nvPr/>
          </p:nvCxnSpPr>
          <p:spPr>
            <a:xfrm flipH="1" flipV="1">
              <a:off x="3722623" y="2993720"/>
              <a:ext cx="1864681" cy="10350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cxnSpLocks/>
              <a:stCxn id="31" idx="3"/>
              <a:endCxn id="45" idx="3"/>
            </p:cNvCxnSpPr>
            <p:nvPr/>
          </p:nvCxnSpPr>
          <p:spPr>
            <a:xfrm flipV="1">
              <a:off x="3734525" y="4528019"/>
              <a:ext cx="1852779" cy="7401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3028428" y="4915078"/>
              <a:ext cx="706097" cy="7060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箭头连接符 31"/>
            <p:cNvCxnSpPr>
              <a:cxnSpLocks/>
              <a:stCxn id="28" idx="1"/>
              <a:endCxn id="46" idx="7"/>
            </p:cNvCxnSpPr>
            <p:nvPr/>
          </p:nvCxnSpPr>
          <p:spPr>
            <a:xfrm flipH="1">
              <a:off x="1327727" y="2993720"/>
              <a:ext cx="1688799" cy="10392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cxnSpLocks/>
              <a:stCxn id="46" idx="5"/>
              <a:endCxn id="31" idx="1"/>
            </p:cNvCxnSpPr>
            <p:nvPr/>
          </p:nvCxnSpPr>
          <p:spPr>
            <a:xfrm>
              <a:off x="1327727" y="4532220"/>
              <a:ext cx="1700701" cy="7359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 flipH="1">
                  <a:off x="1762679" y="2993720"/>
                  <a:ext cx="4579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762679" y="2993720"/>
                  <a:ext cx="457960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3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 flipH="1">
                  <a:off x="3122282" y="2002844"/>
                  <a:ext cx="4969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122282" y="2002844"/>
                  <a:ext cx="496935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 flipH="1">
                  <a:off x="6189996" y="1511592"/>
                  <a:ext cx="6685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89996" y="1511592"/>
                  <a:ext cx="668557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 flipH="1">
                  <a:off x="6272809" y="2731195"/>
                  <a:ext cx="25992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272809" y="2731195"/>
                  <a:ext cx="259926" cy="523220"/>
                </a:xfrm>
                <a:prstGeom prst="rect">
                  <a:avLst/>
                </a:prstGeom>
                <a:blipFill>
                  <a:blip r:embed="rId8"/>
                  <a:stretch>
                    <a:fillRect r="-87097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 flipH="1">
                  <a:off x="122344" y="4252431"/>
                  <a:ext cx="86261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22344" y="4252431"/>
                  <a:ext cx="862617" cy="523220"/>
                </a:xfrm>
                <a:prstGeom prst="rect">
                  <a:avLst/>
                </a:prstGeom>
                <a:blipFill>
                  <a:blip r:embed="rId9"/>
                  <a:stretch>
                    <a:fillRect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 flipH="1">
                  <a:off x="2985079" y="4254588"/>
                  <a:ext cx="73754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5079" y="4254588"/>
                  <a:ext cx="737544" cy="523220"/>
                </a:xfrm>
                <a:prstGeom prst="rect">
                  <a:avLst/>
                </a:prstGeom>
                <a:blipFill>
                  <a:blip r:embed="rId10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矩形 39"/>
            <p:cNvSpPr/>
            <p:nvPr/>
          </p:nvSpPr>
          <p:spPr>
            <a:xfrm>
              <a:off x="5483898" y="2686089"/>
              <a:ext cx="706097" cy="7060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箭头连接符 40"/>
            <p:cNvCxnSpPr>
              <a:cxnSpLocks/>
              <a:stCxn id="45" idx="0"/>
              <a:endCxn id="40" idx="2"/>
            </p:cNvCxnSpPr>
            <p:nvPr/>
          </p:nvCxnSpPr>
          <p:spPr>
            <a:xfrm flipV="1">
              <a:off x="5836947" y="3392186"/>
              <a:ext cx="0" cy="5331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cxnSpLocks/>
              <a:stCxn id="40" idx="0"/>
              <a:endCxn id="47" idx="4"/>
            </p:cNvCxnSpPr>
            <p:nvPr/>
          </p:nvCxnSpPr>
          <p:spPr>
            <a:xfrm flipV="1">
              <a:off x="5836947" y="2217689"/>
              <a:ext cx="0" cy="468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cxnSpLocks/>
              <a:stCxn id="47" idx="2"/>
              <a:endCxn id="28" idx="3"/>
            </p:cNvCxnSpPr>
            <p:nvPr/>
          </p:nvCxnSpPr>
          <p:spPr>
            <a:xfrm flipH="1">
              <a:off x="3722623" y="1864641"/>
              <a:ext cx="1761275" cy="11290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 flipH="1">
                  <a:off x="6133221" y="3976843"/>
                  <a:ext cx="6685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33221" y="3976843"/>
                  <a:ext cx="668557" cy="523220"/>
                </a:xfrm>
                <a:prstGeom prst="rect">
                  <a:avLst/>
                </a:prstGeom>
                <a:blipFill>
                  <a:blip r:embed="rId11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椭圆 44"/>
            <p:cNvSpPr/>
            <p:nvPr/>
          </p:nvSpPr>
          <p:spPr>
            <a:xfrm>
              <a:off x="5483898" y="3925327"/>
              <a:ext cx="706097" cy="7060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725036" y="3929529"/>
              <a:ext cx="706097" cy="7060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483898" y="1511592"/>
              <a:ext cx="706097" cy="70609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练习</a:t>
            </a:r>
            <a:endParaRPr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7764" y="1984722"/>
                <a:ext cx="11448789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是鸡兔同笼问题中数鸡（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e>
                      <m:sub>
                        <m: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）数兔</a:t>
                </a:r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e>
                      <m:sub>
                        <m: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dirty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）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的网表示。请补上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e>
                      <m:sub>
                        <m:r>
                          <a:rPr lang="en-US" altLang="zh-CN" sz="3200" b="0" i="0" dirty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1</m:t>
                        </m:r>
                      </m:sub>
                    </m:sSub>
                    <m:r>
                      <a:rPr lang="en-US" altLang="zh-CN" sz="3200" b="0" i="0" dirty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,</m:t>
                    </m:r>
                    <m:sSub>
                      <m:sSubPr>
                        <m:ctrlPr>
                          <a:rPr lang="en-US" altLang="zh-CN" sz="3200" i="1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t</m:t>
                        </m:r>
                      </m:e>
                      <m:sub>
                        <m:r>
                          <a:rPr lang="en-US" altLang="zh-CN" sz="3200" b="0" i="0" dirty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可能需要的调整变迁（例数鸡太快，导致头数完，腿剩下）</a:t>
                </a:r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找一找教堂婚礼系统的不变量</a:t>
                </a:r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找一找哲学家系统的不变量，理解 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S-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不变量和 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T-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不变量的物理意义</a:t>
                </a:r>
                <a:endParaRPr lang="en-US" altLang="zh-CN" sz="32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64" y="1984722"/>
                <a:ext cx="11448789" cy="4524315"/>
              </a:xfrm>
              <a:prstGeom prst="rect">
                <a:avLst/>
              </a:prstGeom>
              <a:blipFill rotWithShape="0">
                <a:blip r:embed="rId3"/>
                <a:stretch>
                  <a:fillRect r="-1384" b="-2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6096000" cy="981076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</a:t>
            </a:r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求解不变量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/>
              <p:cNvSpPr txBox="1"/>
              <p:nvPr/>
            </p:nvSpPr>
            <p:spPr>
              <a:xfrm>
                <a:off x="1995643" y="3262271"/>
                <a:ext cx="8907517" cy="3789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可以求解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T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和</a:t>
                </a:r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S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不变量或验证不变量。</a:t>
                </a:r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X</m:t>
                    </m:r>
                    <m:r>
                      <a:rPr lang="en-US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d>
                      <m:dPr>
                        <m:ctrlPr>
                          <a:rPr lang="en-US" sz="3200" i="1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x</m:t>
                            </m:r>
                          </m:e>
                          <m:sub>
                            <m:r>
                              <a:rPr lang="en-US" sz="3200" b="0" i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x</m:t>
                            </m:r>
                          </m:e>
                          <m:sub>
                            <m:r>
                              <a:rPr lang="en-US" sz="3200" b="0" i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sz="3200" b="0" i="0" smtClean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,⋯,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Y</m:t>
                    </m:r>
                    <m:r>
                      <a:rPr lang="en-US" altLang="zh-CN" sz="32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=</m:t>
                    </m:r>
                    <m:d>
                      <m:dPr>
                        <m:ctrlPr>
                          <a:rPr lang="en-US" sz="3200" i="1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y</m:t>
                            </m:r>
                          </m:e>
                          <m:sub>
                            <m:r>
                              <a:rPr lang="en-US" sz="3200" b="0" i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y</m:t>
                            </m:r>
                          </m:e>
                          <m:sub>
                            <m:r>
                              <a:rPr lang="en-US" sz="3200" b="0" i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sz="3200" b="0" i="0">
                            <a:latin typeface="Cambria Math" charset="0"/>
                            <a:ea typeface="Lantinghei SC Extralight" charset="-122"/>
                            <a:cs typeface="Lantinghei SC Extralight" charset="-122"/>
                          </a:rPr>
                          <m:t>,⋯,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>
                                <a:latin typeface="Cambria Math" charset="0"/>
                                <a:ea typeface="Lantinghei SC Extralight" charset="-122"/>
                                <a:cs typeface="Lantinghei SC Extralight" charset="-122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分别为未知变量变迁</a:t>
                </a:r>
                <a:r>
                  <a:rPr lang="zh-CN" altLang="en-US" sz="320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向量和未知库所</a:t>
                </a:r>
                <a:r>
                  <a:rPr lang="zh-CN" altLang="en-US" sz="32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向量。</a:t>
                </a:r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32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en-US" altLang="zh-CN" sz="2000" dirty="0" smtClean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  <a:p>
                <a:endParaRPr lang="zh-CN" altLang="en-US" sz="20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152" name="文本框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43" y="3262271"/>
                <a:ext cx="8907517" cy="3789435"/>
              </a:xfrm>
              <a:prstGeom prst="rect">
                <a:avLst/>
              </a:prstGeom>
              <a:blipFill rotWithShape="0">
                <a:blip r:embed="rId2"/>
                <a:stretch>
                  <a:fillRect l="-1710" t="-2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742000" y="1863545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88306" y="1225595"/>
                <a:ext cx="9101879" cy="3776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3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dirty="0" smtClean="0"/>
              </a:p>
              <a:p>
                <a:r>
                  <a:rPr lang="en-US" altLang="zh-CN" sz="3200" dirty="0"/>
                  <a:t>	</a:t>
                </a:r>
                <a:endParaRPr lang="en-US" altLang="zh-CN" sz="3200" dirty="0" smtClean="0"/>
              </a:p>
              <a:p>
                <a:endParaRPr lang="en-US" altLang="zh-CN" sz="3200" dirty="0" smtClean="0"/>
              </a:p>
              <a:p>
                <a:endParaRPr lang="en-US" altLang="zh-CN" sz="3200" dirty="0" smtClean="0"/>
              </a:p>
              <a:p>
                <a:endParaRPr lang="en-US" altLang="zh-CN" sz="2000" dirty="0" smtClean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06" y="1225595"/>
                <a:ext cx="9101879" cy="37761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9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026236" cy="981076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通用分析方法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6846" y="2066012"/>
            <a:ext cx="890751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可</a:t>
            </a:r>
            <a:r>
              <a:rPr lang="zh-CN" altLang="en-US" sz="40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达树与覆盖树算法</a:t>
            </a:r>
            <a:endParaRPr lang="en-US" altLang="zh-CN" sz="40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lang="en-US" altLang="zh-CN" sz="28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lang="zh-CN" altLang="en-US" sz="40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化</a:t>
            </a:r>
            <a:r>
              <a:rPr lang="zh-CN" altLang="en-US" sz="40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简法：忽略网结构细节</a:t>
            </a:r>
            <a:endParaRPr lang="en-US" altLang="zh-CN" sz="40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lang="en-US" altLang="zh-CN" sz="40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lang="zh-CN" altLang="en-US" sz="4000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提升层次法：网系统的层次结构</a:t>
            </a:r>
            <a:endParaRPr lang="en-US" altLang="zh-CN" sz="40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lang="en-US" altLang="zh-CN" sz="2800" dirty="0" smtClean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endParaRPr lang="zh-CN" altLang="en-US" sz="28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4055"/>
            <a:ext cx="9026236" cy="981076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   可</a:t>
            </a:r>
            <a:r>
              <a:rPr kumimoji="1" lang="zh-CN" altLang="en-US" dirty="0" smtClean="0">
                <a:latin typeface="Lantinghei SC Extralight" charset="-122"/>
                <a:ea typeface="Lantinghei SC Extralight" charset="-122"/>
                <a:cs typeface="Lantinghei SC Extralight" charset="-122"/>
              </a:rPr>
              <a:t>达树与覆盖树</a:t>
            </a:r>
            <a:endParaRPr kumimoji="1" lang="zh-CN" altLang="en-US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/>
              <p:cNvSpPr txBox="1"/>
              <p:nvPr/>
            </p:nvSpPr>
            <p:spPr>
              <a:xfrm>
                <a:off x="1146231" y="1308876"/>
                <a:ext cx="89075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例：</a:t>
                </a:r>
                <a14:m>
                  <m:oMath xmlns:m="http://schemas.openxmlformats.org/officeDocument/2006/math">
                    <m:r>
                      <a:rPr lang="zh-CN" altLang="en-US" sz="3600" b="0" i="0" smtClean="0">
                        <a:latin typeface="Cambria Math" charset="0"/>
                        <a:ea typeface="Lantinghei SC Extralight" charset="-122"/>
                        <a:cs typeface="Lantinghei SC Extralight" charset="-122"/>
                      </a:rPr>
                      <m:t>∑</m:t>
                    </m:r>
                  </m:oMath>
                </a14:m>
                <a:r>
                  <a:rPr lang="zh-CN" altLang="en-US" sz="3600" dirty="0" smtClean="0">
                    <a:latin typeface="Lantinghei SC Extralight" charset="-122"/>
                    <a:ea typeface="Lantinghei SC Extralight" charset="-122"/>
                    <a:cs typeface="Lantinghei SC Extralight" charset="-122"/>
                  </a:rPr>
                  <a:t> 如图所示</a:t>
                </a:r>
                <a:endParaRPr lang="zh-CN" altLang="en-US" sz="3600" dirty="0">
                  <a:latin typeface="Lantinghei SC Extralight" charset="-122"/>
                  <a:ea typeface="Lantinghei SC Extralight" charset="-122"/>
                  <a:cs typeface="Lantinghei SC Extralight" charset="-122"/>
                </a:endParaRPr>
              </a:p>
            </p:txBody>
          </p:sp>
        </mc:Choice>
        <mc:Fallback xmlns="">
          <p:sp>
            <p:nvSpPr>
              <p:cNvPr id="152" name="文本框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31" y="1308876"/>
                <a:ext cx="8907517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2053" t="-14151" b="-35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椭圆 152"/>
          <p:cNvSpPr/>
          <p:nvPr/>
        </p:nvSpPr>
        <p:spPr>
          <a:xfrm>
            <a:off x="3569943" y="3336066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54" name="直接箭头连接符 153"/>
          <p:cNvCxnSpPr>
            <a:stCxn id="153" idx="6"/>
            <a:endCxn id="155" idx="1"/>
          </p:cNvCxnSpPr>
          <p:nvPr/>
        </p:nvCxnSpPr>
        <p:spPr>
          <a:xfrm>
            <a:off x="4030743" y="3566466"/>
            <a:ext cx="6476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矩形 154"/>
          <p:cNvSpPr/>
          <p:nvPr/>
        </p:nvSpPr>
        <p:spPr>
          <a:xfrm>
            <a:off x="4678390" y="3336066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3595719" y="4681430"/>
            <a:ext cx="460800" cy="4608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3715230" y="3493890"/>
            <a:ext cx="116645" cy="11664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5781002" y="3329800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60" name="直接箭头连接符 159"/>
          <p:cNvCxnSpPr>
            <a:stCxn id="155" idx="3"/>
            <a:endCxn id="159" idx="2"/>
          </p:cNvCxnSpPr>
          <p:nvPr/>
        </p:nvCxnSpPr>
        <p:spPr>
          <a:xfrm flipV="1">
            <a:off x="5139190" y="3560200"/>
            <a:ext cx="641812" cy="62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椭圆 160"/>
          <p:cNvSpPr/>
          <p:nvPr/>
        </p:nvSpPr>
        <p:spPr>
          <a:xfrm>
            <a:off x="5166969" y="4668457"/>
            <a:ext cx="460800" cy="460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62" name="直接箭头连接符 161"/>
          <p:cNvCxnSpPr>
            <a:stCxn id="156" idx="3"/>
            <a:endCxn id="161" idx="2"/>
          </p:cNvCxnSpPr>
          <p:nvPr/>
        </p:nvCxnSpPr>
        <p:spPr>
          <a:xfrm flipV="1">
            <a:off x="4056519" y="4898857"/>
            <a:ext cx="1110450" cy="12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950758" y="3283201"/>
                <a:ext cx="27781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=(1, 0, 0)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758" y="3283201"/>
                <a:ext cx="2778133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弧形 163"/>
          <p:cNvSpPr/>
          <p:nvPr/>
        </p:nvSpPr>
        <p:spPr>
          <a:xfrm rot="4512398">
            <a:off x="3208315" y="3853977"/>
            <a:ext cx="1097044" cy="642348"/>
          </a:xfrm>
          <a:prstGeom prst="arc">
            <a:avLst>
              <a:gd name="adj1" fmla="val 12968070"/>
              <a:gd name="adj2" fmla="val 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4"/>
              <p:cNvSpPr txBox="1"/>
              <p:nvPr/>
            </p:nvSpPr>
            <p:spPr>
              <a:xfrm>
                <a:off x="3630701" y="2848501"/>
                <a:ext cx="396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7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01" y="2848501"/>
                <a:ext cx="3969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本框 14"/>
              <p:cNvSpPr txBox="1"/>
              <p:nvPr/>
            </p:nvSpPr>
            <p:spPr>
              <a:xfrm>
                <a:off x="4781134" y="2898913"/>
                <a:ext cx="2909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8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34" y="2898913"/>
                <a:ext cx="2909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本框 14"/>
              <p:cNvSpPr txBox="1"/>
              <p:nvPr/>
            </p:nvSpPr>
            <p:spPr>
              <a:xfrm>
                <a:off x="5781002" y="2824426"/>
                <a:ext cx="405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9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02" y="2824426"/>
                <a:ext cx="405239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4"/>
              <p:cNvSpPr txBox="1"/>
              <p:nvPr/>
            </p:nvSpPr>
            <p:spPr>
              <a:xfrm>
                <a:off x="5194750" y="4158910"/>
                <a:ext cx="405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0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750" y="4158910"/>
                <a:ext cx="405239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4"/>
              <p:cNvSpPr txBox="1"/>
              <p:nvPr/>
            </p:nvSpPr>
            <p:spPr>
              <a:xfrm>
                <a:off x="3136913" y="4510596"/>
                <a:ext cx="2836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1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913" y="4510596"/>
                <a:ext cx="283604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弧形 22"/>
          <p:cNvSpPr/>
          <p:nvPr/>
        </p:nvSpPr>
        <p:spPr>
          <a:xfrm rot="15787007">
            <a:off x="3340024" y="4005546"/>
            <a:ext cx="1074473" cy="625343"/>
          </a:xfrm>
          <a:prstGeom prst="arc">
            <a:avLst>
              <a:gd name="adj1" fmla="val 12968070"/>
              <a:gd name="adj2" fmla="val 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9144533" y="0"/>
            <a:ext cx="3047467" cy="981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defRPr>
            </a:lvl1pPr>
          </a:lstStyle>
          <a:p>
            <a:r>
              <a:rPr lang="en-US" altLang="zh-CN" smtClean="0"/>
              <a:t>Petri</a:t>
            </a:r>
            <a:r>
              <a:rPr lang="zh-CN" altLang="en-US" smtClean="0"/>
              <a:t>网系统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3610</Words>
  <Application>Microsoft Macintosh PowerPoint</Application>
  <PresentationFormat>宽屏</PresentationFormat>
  <Paragraphs>1222</Paragraphs>
  <Slides>122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122</vt:i4>
      </vt:variant>
    </vt:vector>
  </HeadingPairs>
  <TitlesOfParts>
    <vt:vector size="137" baseType="lpstr">
      <vt:lpstr>Arial Unicode MS</vt:lpstr>
      <vt:lpstr>Book Antiqua</vt:lpstr>
      <vt:lpstr>Calibri</vt:lpstr>
      <vt:lpstr>Cambria</vt:lpstr>
      <vt:lpstr>Cambria Math</vt:lpstr>
      <vt:lpstr>Heiti SC Light</vt:lpstr>
      <vt:lpstr>Helvetica</vt:lpstr>
      <vt:lpstr>Lantinghei SC Extralight</vt:lpstr>
      <vt:lpstr>Times New Roman</vt:lpstr>
      <vt:lpstr>Wingdings</vt:lpstr>
      <vt:lpstr>黑体</vt:lpstr>
      <vt:lpstr>楷体</vt:lpstr>
      <vt:lpstr>宋体</vt:lpstr>
      <vt:lpstr>Arial</vt:lpstr>
      <vt:lpstr>Office 主题</vt:lpstr>
      <vt:lpstr>Petri网：模型 理论 应用</vt:lpstr>
      <vt:lpstr>   知识结构</vt:lpstr>
      <vt:lpstr>   知识结构</vt:lpstr>
      <vt:lpstr>   知识结构</vt:lpstr>
      <vt:lpstr>目录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有向网</vt:lpstr>
      <vt:lpstr>目录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Petri网系统</vt:lpstr>
      <vt:lpstr>网系统进程</vt:lpstr>
      <vt:lpstr>网系统进程</vt:lpstr>
      <vt:lpstr>网系统进程</vt:lpstr>
      <vt:lpstr>K&lt;∞ 的物理含义</vt:lpstr>
      <vt:lpstr>   k=∞的物理意义</vt:lpstr>
      <vt:lpstr>    为什么引入容量函数</vt:lpstr>
      <vt:lpstr>网系统的代数表示</vt:lpstr>
      <vt:lpstr>关联矩阵</vt:lpstr>
      <vt:lpstr>关联矩阵</vt:lpstr>
      <vt:lpstr>关联矩阵</vt:lpstr>
      <vt:lpstr>状态方程</vt:lpstr>
      <vt:lpstr>状态方程</vt:lpstr>
      <vt:lpstr>状态方程</vt:lpstr>
      <vt:lpstr>T-不变量 和 S-不变量</vt:lpstr>
      <vt:lpstr>T-不变量 和 S-不变量</vt:lpstr>
      <vt:lpstr>T-不变量 和 S-不变量</vt:lpstr>
      <vt:lpstr>T-不变量 和 S-不变量</vt:lpstr>
      <vt:lpstr>练习</vt:lpstr>
      <vt:lpstr>   求解不变量</vt:lpstr>
      <vt:lpstr>   通用分析方法</vt:lpstr>
      <vt:lpstr>   可达树与覆盖树</vt:lpstr>
      <vt:lpstr>   可达树</vt:lpstr>
      <vt:lpstr>   覆盖树</vt:lpstr>
      <vt:lpstr>覆盖树算法</vt:lpstr>
      <vt:lpstr>覆盖树</vt:lpstr>
      <vt:lpstr>覆盖图</vt:lpstr>
      <vt:lpstr>Petri网系统</vt:lpstr>
      <vt:lpstr>PowerPoint 演示文稿</vt:lpstr>
      <vt:lpstr>   网系统层次</vt:lpstr>
      <vt:lpstr>   高级网系统: 谓词/变迁系统(P/T系统)</vt:lpstr>
      <vt:lpstr>Petri网系统</vt:lpstr>
      <vt:lpstr>Petri网系统</vt:lpstr>
      <vt:lpstr>Petri网系统</vt:lpstr>
      <vt:lpstr>   忽略细节：减少节点</vt:lpstr>
      <vt:lpstr>Petri网系统</vt:lpstr>
      <vt:lpstr>Petri网系统</vt:lpstr>
      <vt:lpstr>   非线性网系统</vt:lpstr>
      <vt:lpstr>   非线性网系统</vt:lpstr>
      <vt:lpstr>   非线性网系统</vt:lpstr>
      <vt:lpstr>PowerPoint 演示文稿</vt:lpstr>
      <vt:lpstr>   Petri网系统</vt:lpstr>
      <vt:lpstr>   Petri网系统</vt:lpstr>
      <vt:lpstr>   Petri网系统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279</cp:revision>
  <dcterms:created xsi:type="dcterms:W3CDTF">2017-03-28T06:43:39Z</dcterms:created>
  <dcterms:modified xsi:type="dcterms:W3CDTF">2017-05-06T12:02:01Z</dcterms:modified>
</cp:coreProperties>
</file>